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4"/>
  </p:notesMasterIdLst>
  <p:handoutMasterIdLst>
    <p:handoutMasterId r:id="rId25"/>
  </p:handoutMasterIdLst>
  <p:sldIdLst>
    <p:sldId id="256" r:id="rId5"/>
    <p:sldId id="258" r:id="rId6"/>
    <p:sldId id="268" r:id="rId7"/>
    <p:sldId id="269" r:id="rId8"/>
    <p:sldId id="271" r:id="rId9"/>
    <p:sldId id="259" r:id="rId10"/>
    <p:sldId id="260" r:id="rId11"/>
    <p:sldId id="261" r:id="rId12"/>
    <p:sldId id="262" r:id="rId13"/>
    <p:sldId id="263" r:id="rId14"/>
    <p:sldId id="272" r:id="rId15"/>
    <p:sldId id="273" r:id="rId16"/>
    <p:sldId id="274" r:id="rId17"/>
    <p:sldId id="275" r:id="rId18"/>
    <p:sldId id="277" r:id="rId19"/>
    <p:sldId id="278" r:id="rId20"/>
    <p:sldId id="279" r:id="rId21"/>
    <p:sldId id="280" r:id="rId22"/>
    <p:sldId id="281" r:id="rId23"/>
  </p:sldIdLst>
  <p:sldSz cx="12188825" cy="6858000"/>
  <p:notesSz cx="6858000" cy="9144000"/>
  <p:defaultTextStyle>
    <a:defPPr>
      <a:defRPr lang="en-US"/>
    </a:defPPr>
    <a:lvl1pPr algn="l" defTabSz="1217613" rtl="0" fontAlgn="base">
      <a:spcBef>
        <a:spcPct val="0"/>
      </a:spcBef>
      <a:spcAft>
        <a:spcPct val="0"/>
      </a:spcAft>
      <a:defRPr sz="2400" kern="1200">
        <a:solidFill>
          <a:schemeClr val="tx1"/>
        </a:solidFill>
        <a:latin typeface="Arial" charset="0"/>
        <a:ea typeface="+mn-ea"/>
        <a:cs typeface="Arial" charset="0"/>
      </a:defRPr>
    </a:lvl1pPr>
    <a:lvl2pPr marL="608013" indent="-150813" algn="l" defTabSz="1217613" rtl="0" fontAlgn="base">
      <a:spcBef>
        <a:spcPct val="0"/>
      </a:spcBef>
      <a:spcAft>
        <a:spcPct val="0"/>
      </a:spcAft>
      <a:defRPr sz="2400" kern="1200">
        <a:solidFill>
          <a:schemeClr val="tx1"/>
        </a:solidFill>
        <a:latin typeface="Arial" charset="0"/>
        <a:ea typeface="+mn-ea"/>
        <a:cs typeface="Arial" charset="0"/>
      </a:defRPr>
    </a:lvl2pPr>
    <a:lvl3pPr marL="1217613" indent="-303213" algn="l" defTabSz="1217613" rtl="0" fontAlgn="base">
      <a:spcBef>
        <a:spcPct val="0"/>
      </a:spcBef>
      <a:spcAft>
        <a:spcPct val="0"/>
      </a:spcAft>
      <a:defRPr sz="2400" kern="1200">
        <a:solidFill>
          <a:schemeClr val="tx1"/>
        </a:solidFill>
        <a:latin typeface="Arial" charset="0"/>
        <a:ea typeface="+mn-ea"/>
        <a:cs typeface="Arial" charset="0"/>
      </a:defRPr>
    </a:lvl3pPr>
    <a:lvl4pPr marL="1827213" indent="-455613" algn="l" defTabSz="1217613" rtl="0" fontAlgn="base">
      <a:spcBef>
        <a:spcPct val="0"/>
      </a:spcBef>
      <a:spcAft>
        <a:spcPct val="0"/>
      </a:spcAft>
      <a:defRPr sz="2400" kern="1200">
        <a:solidFill>
          <a:schemeClr val="tx1"/>
        </a:solidFill>
        <a:latin typeface="Arial" charset="0"/>
        <a:ea typeface="+mn-ea"/>
        <a:cs typeface="Arial" charset="0"/>
      </a:defRPr>
    </a:lvl4pPr>
    <a:lvl5pPr marL="2436813" indent="-608013" algn="l" defTabSz="1217613"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33CC33"/>
    <a:srgbClr val="F69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92" autoAdjust="0"/>
  </p:normalViewPr>
  <p:slideViewPr>
    <p:cSldViewPr>
      <p:cViewPr varScale="1">
        <p:scale>
          <a:sx n="106" d="100"/>
          <a:sy n="106" d="100"/>
        </p:scale>
        <p:origin x="-90" y="-36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987"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8987" fontAlgn="auto">
              <a:spcBef>
                <a:spcPts val="0"/>
              </a:spcBef>
              <a:spcAft>
                <a:spcPts val="0"/>
              </a:spcAft>
              <a:defRPr sz="1200">
                <a:latin typeface="+mn-lt"/>
                <a:cs typeface="+mn-cs"/>
              </a:defRPr>
            </a:lvl1pPr>
          </a:lstStyle>
          <a:p>
            <a:pPr>
              <a:defRPr/>
            </a:pPr>
            <a:fld id="{18A62AD1-C7F1-4932-8E01-3C0582EBABA6}" type="datetimeFigureOut">
              <a:rPr lang="en-US"/>
              <a:pPr>
                <a:defRPr/>
              </a:pPr>
              <a:t>4/4/2018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8987" fontAlgn="auto">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218987" fontAlgn="auto">
              <a:spcBef>
                <a:spcPts val="0"/>
              </a:spcBef>
              <a:spcAft>
                <a:spcPts val="0"/>
              </a:spcAft>
              <a:defRPr sz="1200">
                <a:latin typeface="+mn-lt"/>
                <a:cs typeface="+mn-cs"/>
              </a:defRPr>
            </a:lvl1pPr>
          </a:lstStyle>
          <a:p>
            <a:pPr>
              <a:defRPr/>
            </a:pPr>
            <a:fld id="{F3250FC0-C048-4747-9A73-79E0297D4C11}" type="slidenum">
              <a:rPr/>
              <a:pPr>
                <a:defRPr/>
              </a:pPr>
              <a:t>‹#›</a:t>
            </a:fld>
            <a:endParaRPr/>
          </a:p>
        </p:txBody>
      </p:sp>
    </p:spTree>
    <p:extLst>
      <p:ext uri="{BB962C8B-B14F-4D97-AF65-F5344CB8AC3E}">
        <p14:creationId xmlns:p14="http://schemas.microsoft.com/office/powerpoint/2010/main" val="39663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987"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8987" fontAlgn="auto">
              <a:spcBef>
                <a:spcPts val="0"/>
              </a:spcBef>
              <a:spcAft>
                <a:spcPts val="0"/>
              </a:spcAft>
              <a:defRPr sz="1200">
                <a:latin typeface="+mn-lt"/>
                <a:cs typeface="+mn-cs"/>
              </a:defRPr>
            </a:lvl1pPr>
          </a:lstStyle>
          <a:p>
            <a:pPr>
              <a:defRPr/>
            </a:pPr>
            <a:fld id="{E3724B1F-295F-4FDA-AB36-B9D724C16F64}" type="datetimeFigureOut">
              <a:rPr lang="en-US"/>
              <a:pPr>
                <a:defRPr/>
              </a:pPr>
              <a:t>4/4/2018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8987" fontAlgn="auto">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218987" fontAlgn="auto">
              <a:spcBef>
                <a:spcPts val="0"/>
              </a:spcBef>
              <a:spcAft>
                <a:spcPts val="0"/>
              </a:spcAft>
              <a:defRPr sz="1200">
                <a:latin typeface="+mn-lt"/>
                <a:cs typeface="+mn-cs"/>
              </a:defRPr>
            </a:lvl1pPr>
          </a:lstStyle>
          <a:p>
            <a:pPr>
              <a:defRPr/>
            </a:pPr>
            <a:fld id="{8E4956DD-1CC9-460E-B630-7F1ECD6B8B8F}" type="slidenum">
              <a:rPr/>
              <a:pPr>
                <a:defRPr/>
              </a:pPr>
              <a:t>‹#›</a:t>
            </a:fld>
            <a:endParaRPr/>
          </a:p>
        </p:txBody>
      </p:sp>
    </p:spTree>
    <p:extLst>
      <p:ext uri="{BB962C8B-B14F-4D97-AF65-F5344CB8AC3E}">
        <p14:creationId xmlns:p14="http://schemas.microsoft.com/office/powerpoint/2010/main" val="1029440711"/>
      </p:ext>
    </p:extLst>
  </p:cSld>
  <p:clrMap bg1="lt1" tx1="dk1" bg2="lt2" tx2="dk2" accent1="accent1" accent2="accent2" accent3="accent3" accent4="accent4" accent5="accent5" accent6="accent6" hlink="hlink" folHlink="folHlink"/>
  <p:notesStyle>
    <a:lvl1pPr algn="l" defTabSz="1217613" rtl="0" eaLnBrk="0" fontAlgn="base" hangingPunct="0">
      <a:spcBef>
        <a:spcPct val="30000"/>
      </a:spcBef>
      <a:spcAft>
        <a:spcPct val="0"/>
      </a:spcAft>
      <a:defRPr sz="1600" kern="1200">
        <a:solidFill>
          <a:schemeClr val="tx1"/>
        </a:solidFill>
        <a:latin typeface="+mn-lt"/>
        <a:ea typeface="+mn-ea"/>
        <a:cs typeface="+mn-cs"/>
      </a:defRPr>
    </a:lvl1pPr>
    <a:lvl2pPr marL="608013" algn="l" defTabSz="1217613" rtl="0" eaLnBrk="0" fontAlgn="base" hangingPunct="0">
      <a:spcBef>
        <a:spcPct val="30000"/>
      </a:spcBef>
      <a:spcAft>
        <a:spcPct val="0"/>
      </a:spcAft>
      <a:defRPr sz="1600" kern="1200">
        <a:solidFill>
          <a:schemeClr val="tx1"/>
        </a:solidFill>
        <a:latin typeface="+mn-lt"/>
        <a:ea typeface="+mn-ea"/>
        <a:cs typeface="+mn-cs"/>
      </a:defRPr>
    </a:lvl2pPr>
    <a:lvl3pPr marL="1217613" algn="l" defTabSz="1217613" rtl="0" eaLnBrk="0" fontAlgn="base" hangingPunct="0">
      <a:spcBef>
        <a:spcPct val="30000"/>
      </a:spcBef>
      <a:spcAft>
        <a:spcPct val="0"/>
      </a:spcAft>
      <a:defRPr sz="1600" kern="1200">
        <a:solidFill>
          <a:schemeClr val="tx1"/>
        </a:solidFill>
        <a:latin typeface="+mn-lt"/>
        <a:ea typeface="+mn-ea"/>
        <a:cs typeface="+mn-cs"/>
      </a:defRPr>
    </a:lvl3pPr>
    <a:lvl4pPr marL="1827213" algn="l" defTabSz="1217613" rtl="0" eaLnBrk="0" fontAlgn="base" hangingPunct="0">
      <a:spcBef>
        <a:spcPct val="30000"/>
      </a:spcBef>
      <a:spcAft>
        <a:spcPct val="0"/>
      </a:spcAft>
      <a:defRPr sz="1600" kern="1200">
        <a:solidFill>
          <a:schemeClr val="tx1"/>
        </a:solidFill>
        <a:latin typeface="+mn-lt"/>
        <a:ea typeface="+mn-ea"/>
        <a:cs typeface="+mn-cs"/>
      </a:defRPr>
    </a:lvl4pPr>
    <a:lvl5pPr marL="2436813" algn="l" defTabSz="1217613" rtl="0" eaLnBrk="0" fontAlgn="base" hangingPunct="0">
      <a:spcBef>
        <a:spcPct val="30000"/>
      </a:spcBef>
      <a:spcAft>
        <a:spcPct val="0"/>
      </a:spcAft>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3175" y="6400800"/>
            <a:ext cx="1218565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5650"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266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6994" y="758952"/>
            <a:ext cx="10055781" cy="3566160"/>
          </a:xfrm>
        </p:spPr>
        <p:txBody>
          <a:bodyPr/>
          <a:lstStyle>
            <a:lvl1pPr algn="l">
              <a:lnSpc>
                <a:spcPct val="85000"/>
              </a:lnSpc>
              <a:defRPr sz="7998"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99764" y="4455621"/>
            <a:ext cx="10055781" cy="1143000"/>
          </a:xfrm>
        </p:spPr>
        <p:txBody>
          <a:bodyPr lIns="91440" rIns="91440"/>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77106C13-9F2E-4D63-9A41-DB3600740D6B}" type="datetime1">
              <a:rPr lang="en-US"/>
              <a:pPr>
                <a:defRPr/>
              </a:pPr>
              <a:t>4/4/2018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Add a footer</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DAD0AA2-AC66-4D70-92D9-2A7BFB924025}" type="slidenum">
              <a:rPr lang="en-CA"/>
              <a:pPr>
                <a:defRPr/>
              </a:pPr>
              <a:t>‹#›</a:t>
            </a:fld>
            <a:endParaRPr lang="en-CA"/>
          </a:p>
        </p:txBody>
      </p:sp>
    </p:spTree>
    <p:extLst>
      <p:ext uri="{BB962C8B-B14F-4D97-AF65-F5344CB8AC3E}">
        <p14:creationId xmlns:p14="http://schemas.microsoft.com/office/powerpoint/2010/main" val="320592448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BAF9A62-E8F3-40FD-A15D-E1009457B48E}" type="datetime1">
              <a:rPr lang="en-US"/>
              <a:pPr>
                <a:defRPr/>
              </a:pPr>
              <a:t>4/4/2018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Add a footer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75C150-04D9-4AA5-8FD8-275958962FA0}" type="slidenum">
              <a:rPr lang="en-CA"/>
              <a:pPr>
                <a:defRPr/>
              </a:pPr>
              <a:t>‹#›</a:t>
            </a:fld>
            <a:endParaRPr lang="en-CA"/>
          </a:p>
        </p:txBody>
      </p:sp>
    </p:spTree>
    <p:extLst>
      <p:ext uri="{BB962C8B-B14F-4D97-AF65-F5344CB8AC3E}">
        <p14:creationId xmlns:p14="http://schemas.microsoft.com/office/powerpoint/2010/main" val="226473601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3175" y="6400800"/>
            <a:ext cx="1218565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5650"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2302"/>
            <a:ext cx="262821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412302"/>
            <a:ext cx="7732286"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4DF8B3BE-1F25-47A6-95D7-3DB9A4A386E3}" type="datetime1">
              <a:rPr lang="en-US"/>
              <a:pPr>
                <a:defRPr/>
              </a:pPr>
              <a:t>4/4/2018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Add a footer</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621438E1-56BB-4712-8AC9-55A0CFD85774}" type="slidenum">
              <a:rPr lang="en-CA"/>
              <a:pPr>
                <a:defRPr/>
              </a:pPr>
              <a:t>‹#›</a:t>
            </a:fld>
            <a:endParaRPr lang="en-CA"/>
          </a:p>
        </p:txBody>
      </p:sp>
    </p:spTree>
    <p:extLst>
      <p:ext uri="{BB962C8B-B14F-4D97-AF65-F5344CB8AC3E}">
        <p14:creationId xmlns:p14="http://schemas.microsoft.com/office/powerpoint/2010/main" val="344510479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01924CC-5FA4-4EBD-858D-54CF699632ED}" type="datetime1">
              <a:rPr lang="en-US"/>
              <a:pPr>
                <a:defRPr/>
              </a:pPr>
              <a:t>4/4/2018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Add a footer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6F197C-9051-4895-9EF8-BB4F84574DB7}" type="slidenum">
              <a:rPr lang="en-CA"/>
              <a:pPr>
                <a:defRPr/>
              </a:pPr>
              <a:t>‹#›</a:t>
            </a:fld>
            <a:endParaRPr lang="en-CA"/>
          </a:p>
        </p:txBody>
      </p:sp>
    </p:spTree>
    <p:extLst>
      <p:ext uri="{BB962C8B-B14F-4D97-AF65-F5344CB8AC3E}">
        <p14:creationId xmlns:p14="http://schemas.microsoft.com/office/powerpoint/2010/main" val="199811895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3175" y="6400800"/>
            <a:ext cx="1218565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5650"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266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6994" y="758952"/>
            <a:ext cx="10055781" cy="3566160"/>
          </a:xfrm>
        </p:spPr>
        <p:txBody>
          <a:bodyPr anchorCtr="0"/>
          <a:lstStyle>
            <a:lvl1pPr>
              <a:lnSpc>
                <a:spcPct val="85000"/>
              </a:lnSpc>
              <a:defRPr sz="799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a:defRPr/>
            </a:pPr>
            <a:fld id="{293BABE4-6036-4B66-97E3-1BBDC09281A1}" type="datetime1">
              <a:rPr lang="en-US"/>
              <a:pPr>
                <a:defRPr/>
              </a:pPr>
              <a:t>4/4/2018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Add a footer</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59F4A2B-B288-4997-8154-F1C659BD14E5}" type="slidenum">
              <a:rPr lang="en-CA"/>
              <a:pPr>
                <a:defRPr/>
              </a:pPr>
              <a:t>‹#›</a:t>
            </a:fld>
            <a:endParaRPr lang="en-CA"/>
          </a:p>
        </p:txBody>
      </p:sp>
    </p:spTree>
    <p:extLst>
      <p:ext uri="{BB962C8B-B14F-4D97-AF65-F5344CB8AC3E}">
        <p14:creationId xmlns:p14="http://schemas.microsoft.com/office/powerpoint/2010/main" val="53634865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6992" y="1845734"/>
            <a:ext cx="4936474"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A08A064-655A-40ED-B5BD-4DA7DC874B29}" type="datetime1">
              <a:rPr lang="en-US"/>
              <a:pPr>
                <a:defRPr/>
              </a:pPr>
              <a:t>4/4/2018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Add a footer</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955AD-75C4-4B1B-B919-C40AF412E5A4}" type="slidenum">
              <a:rPr lang="en-CA"/>
              <a:pPr>
                <a:defRPr/>
              </a:pPr>
              <a:t>‹#›</a:t>
            </a:fld>
            <a:endParaRPr lang="en-CA"/>
          </a:p>
        </p:txBody>
      </p:sp>
    </p:spTree>
    <p:extLst>
      <p:ext uri="{BB962C8B-B14F-4D97-AF65-F5344CB8AC3E}">
        <p14:creationId xmlns:p14="http://schemas.microsoft.com/office/powerpoint/2010/main" val="8121781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A490931-25CE-40F4-A387-67B88DC3ACBF}" type="datetime1">
              <a:rPr lang="en-US"/>
              <a:pPr>
                <a:defRPr/>
              </a:pPr>
              <a:t>4/4/2018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Add a footer</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05A467C-F80F-4ECE-B35D-CD8D6751FD4E}" type="slidenum">
              <a:rPr lang="en-CA"/>
              <a:pPr>
                <a:defRPr/>
              </a:pPr>
              <a:t>‹#›</a:t>
            </a:fld>
            <a:endParaRPr lang="en-CA"/>
          </a:p>
        </p:txBody>
      </p:sp>
    </p:spTree>
    <p:extLst>
      <p:ext uri="{BB962C8B-B14F-4D97-AF65-F5344CB8AC3E}">
        <p14:creationId xmlns:p14="http://schemas.microsoft.com/office/powerpoint/2010/main" val="15253121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3843DBB-02DD-466B-9FEB-CF0B23752E7D}" type="datetime1">
              <a:rPr lang="en-US"/>
              <a:pPr>
                <a:defRPr/>
              </a:pPr>
              <a:t>4/4/2018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Add a footer</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3A92738-B895-4C23-B71F-DCCEB6A63CB5}" type="slidenum">
              <a:rPr lang="en-CA"/>
              <a:pPr>
                <a:defRPr/>
              </a:pPr>
              <a:t>‹#›</a:t>
            </a:fld>
            <a:endParaRPr lang="en-CA"/>
          </a:p>
        </p:txBody>
      </p:sp>
    </p:spTree>
    <p:extLst>
      <p:ext uri="{BB962C8B-B14F-4D97-AF65-F5344CB8AC3E}">
        <p14:creationId xmlns:p14="http://schemas.microsoft.com/office/powerpoint/2010/main" val="66302775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1218565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5650"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D245FE04-FC1A-4459-A6E6-EF6A02AE551A}" type="datetime1">
              <a:rPr lang="en-US"/>
              <a:pPr>
                <a:defRPr/>
              </a:pPr>
              <a:t>4/4/2018</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US"/>
              <a:t>Add a footer</a:t>
            </a:r>
            <a:endParaRPr lang="en-US" dirty="0"/>
          </a:p>
        </p:txBody>
      </p:sp>
      <p:sp>
        <p:nvSpPr>
          <p:cNvPr id="6" name="Slide Number Placeholder 8"/>
          <p:cNvSpPr>
            <a:spLocks noGrp="1"/>
          </p:cNvSpPr>
          <p:nvPr>
            <p:ph type="sldNum" sz="quarter" idx="12"/>
          </p:nvPr>
        </p:nvSpPr>
        <p:spPr/>
        <p:txBody>
          <a:bodyPr/>
          <a:lstStyle>
            <a:lvl1pPr>
              <a:defRPr/>
            </a:lvl1pPr>
          </a:lstStyle>
          <a:p>
            <a:pPr>
              <a:defRPr/>
            </a:pPr>
            <a:fld id="{AAB535BE-DA31-4DED-B7B6-FB7D4BABBBE6}" type="slidenum">
              <a:rPr lang="en-CA"/>
              <a:pPr>
                <a:defRPr/>
              </a:pPr>
              <a:t>‹#›</a:t>
            </a:fld>
            <a:endParaRPr lang="en-CA"/>
          </a:p>
        </p:txBody>
      </p:sp>
    </p:spTree>
    <p:extLst>
      <p:ext uri="{BB962C8B-B14F-4D97-AF65-F5344CB8AC3E}">
        <p14:creationId xmlns:p14="http://schemas.microsoft.com/office/powerpoint/2010/main" val="17219251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40497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38600" y="0"/>
            <a:ext cx="65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lstStyle>
            <a:lvl1pPr>
              <a:defRPr sz="3599"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7" name="Date Placeholder 4"/>
          <p:cNvSpPr>
            <a:spLocks noGrp="1"/>
          </p:cNvSpPr>
          <p:nvPr>
            <p:ph type="dt" sz="half" idx="10"/>
          </p:nvPr>
        </p:nvSpPr>
        <p:spPr>
          <a:xfrm>
            <a:off x="465138" y="6459538"/>
            <a:ext cx="2617787" cy="365125"/>
          </a:xfrm>
        </p:spPr>
        <p:txBody>
          <a:bodyPr/>
          <a:lstStyle>
            <a:lvl1pPr algn="l">
              <a:defRPr/>
            </a:lvl1pPr>
          </a:lstStyle>
          <a:p>
            <a:pPr>
              <a:defRPr/>
            </a:pPr>
            <a:fld id="{395C23FB-A362-4E85-9B13-A719B9419CB1}" type="datetime1">
              <a:rPr lang="en-US"/>
              <a:pPr>
                <a:defRPr/>
              </a:pPr>
              <a:t>4/4/2018</a:t>
            </a:fld>
            <a:endParaRPr lang="en-US"/>
          </a:p>
        </p:txBody>
      </p:sp>
      <p:sp>
        <p:nvSpPr>
          <p:cNvPr id="8" name="Footer Placeholder 5"/>
          <p:cNvSpPr>
            <a:spLocks noGrp="1"/>
          </p:cNvSpPr>
          <p:nvPr>
            <p:ph type="ftr" sz="quarter" idx="11"/>
          </p:nvPr>
        </p:nvSpPr>
        <p:spPr>
          <a:xfrm>
            <a:off x="4799013" y="6459538"/>
            <a:ext cx="4646612" cy="365125"/>
          </a:xfrm>
        </p:spPr>
        <p:txBody>
          <a:bodyPr/>
          <a:lstStyle>
            <a:lvl1pPr algn="l">
              <a:defRPr>
                <a:solidFill>
                  <a:schemeClr val="tx2"/>
                </a:solidFill>
              </a:defRPr>
            </a:lvl1pPr>
          </a:lstStyle>
          <a:p>
            <a:pPr>
              <a:defRPr/>
            </a:pPr>
            <a:r>
              <a:rPr lang="en-US"/>
              <a:t>Add a footer</a:t>
            </a:r>
            <a:endParaRPr 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3FBEB9A6-31B0-48CD-AD18-0740C394397B}" type="slidenum">
              <a:rPr lang="en-CA"/>
              <a:pPr>
                <a:defRPr/>
              </a:pPr>
              <a:t>‹#›</a:t>
            </a:fld>
            <a:endParaRPr lang="en-CA"/>
          </a:p>
        </p:txBody>
      </p:sp>
    </p:spTree>
    <p:extLst>
      <p:ext uri="{BB962C8B-B14F-4D97-AF65-F5344CB8AC3E}">
        <p14:creationId xmlns:p14="http://schemas.microsoft.com/office/powerpoint/2010/main" val="383042091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1218565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5650"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5" y="5074920"/>
            <a:ext cx="10111011" cy="822960"/>
          </a:xfrm>
        </p:spPr>
        <p:txBody>
          <a:bodyPr tIns="0" bIns="0">
            <a:noAutofit/>
          </a:bodyPr>
          <a:lstStyle>
            <a:lvl1pPr>
              <a:defRPr sz="3599"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88810" cy="4915076"/>
          </a:xfrm>
          <a:solidFill>
            <a:schemeClr val="bg2">
              <a:lumMod val="90000"/>
            </a:schemeClr>
          </a:solidFill>
        </p:spPr>
        <p:txBody>
          <a:bodyPr lIns="457200" tIns="457200"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6994" y="5907024"/>
            <a:ext cx="10110630" cy="594360"/>
          </a:xfrm>
        </p:spPr>
        <p:txBody>
          <a:bodyPr lIns="91440" tIns="0" rIns="91440" bIns="0"/>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lvl1pPr>
              <a:defRPr/>
            </a:lvl1pPr>
          </a:lstStyle>
          <a:p>
            <a:pPr>
              <a:defRPr/>
            </a:pPr>
            <a:fld id="{8111BC86-6B43-4C6A-919F-3BDFFE05B845}" type="datetime1">
              <a:rPr lang="en-US"/>
              <a:pPr>
                <a:defRPr/>
              </a:pPr>
              <a:t>4/4/2018</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Add a footer</a:t>
            </a: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9608919D-2C23-48D1-A99E-20AAF1B397AC}" type="slidenum">
              <a:rPr lang="en-CA"/>
              <a:pPr>
                <a:defRPr/>
              </a:pPr>
              <a:t>‹#›</a:t>
            </a:fld>
            <a:endParaRPr lang="en-CA"/>
          </a:p>
        </p:txBody>
      </p:sp>
    </p:spTree>
    <p:extLst>
      <p:ext uri="{BB962C8B-B14F-4D97-AF65-F5344CB8AC3E}">
        <p14:creationId xmlns:p14="http://schemas.microsoft.com/office/powerpoint/2010/main" val="274930777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5225"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963" y="1846263"/>
            <a:ext cx="100552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963" y="6459538"/>
            <a:ext cx="2471737" cy="365125"/>
          </a:xfrm>
          <a:prstGeom prst="rect">
            <a:avLst/>
          </a:prstGeom>
        </p:spPr>
        <p:txBody>
          <a:bodyPr vert="horz" lIns="91440" tIns="45720" rIns="91440" bIns="45720" rtlCol="0" anchor="ctr"/>
          <a:lstStyle>
            <a:lvl1pPr algn="l" defTabSz="1218987" fontAlgn="auto">
              <a:spcBef>
                <a:spcPts val="0"/>
              </a:spcBef>
              <a:spcAft>
                <a:spcPts val="0"/>
              </a:spcAft>
              <a:defRPr sz="900">
                <a:solidFill>
                  <a:srgbClr val="FFFFFF"/>
                </a:solidFill>
                <a:latin typeface="+mn-lt"/>
                <a:cs typeface="+mn-cs"/>
              </a:defRPr>
            </a:lvl1pPr>
          </a:lstStyle>
          <a:p>
            <a:pPr>
              <a:defRPr/>
            </a:pPr>
            <a:fld id="{B79319E8-E5C8-4685-AC57-D12BAB66138E}" type="datetime1">
              <a:rPr lang="en-US"/>
              <a:pPr>
                <a:defRPr/>
              </a:pPr>
              <a:t>4/4/2018</a:t>
            </a:fld>
            <a:endParaRPr lang="en-US" dirty="0"/>
          </a:p>
        </p:txBody>
      </p:sp>
      <p:sp>
        <p:nvSpPr>
          <p:cNvPr id="5" name="Footer Placeholder 4"/>
          <p:cNvSpPr>
            <a:spLocks noGrp="1"/>
          </p:cNvSpPr>
          <p:nvPr>
            <p:ph type="ftr" sz="quarter" idx="3"/>
          </p:nvPr>
        </p:nvSpPr>
        <p:spPr>
          <a:xfrm>
            <a:off x="3684588" y="6459538"/>
            <a:ext cx="4822825" cy="365125"/>
          </a:xfrm>
          <a:prstGeom prst="rect">
            <a:avLst/>
          </a:prstGeom>
        </p:spPr>
        <p:txBody>
          <a:bodyPr vert="horz" lIns="91440" tIns="45720" rIns="91440" bIns="45720" rtlCol="0" anchor="ctr"/>
          <a:lstStyle>
            <a:lvl1pPr algn="ctr" defTabSz="1218987" fontAlgn="auto">
              <a:spcBef>
                <a:spcPts val="0"/>
              </a:spcBef>
              <a:spcAft>
                <a:spcPts val="0"/>
              </a:spcAft>
              <a:defRPr sz="900" cap="all" baseline="0">
                <a:solidFill>
                  <a:srgbClr val="FFFFFF"/>
                </a:solidFill>
                <a:latin typeface="+mn-lt"/>
                <a:cs typeface="+mn-cs"/>
              </a:defRPr>
            </a:lvl1pPr>
          </a:lstStyle>
          <a:p>
            <a:pPr>
              <a:defRPr/>
            </a:pPr>
            <a:r>
              <a:rPr lang="en-US"/>
              <a:t>Add a footer</a:t>
            </a:r>
            <a:endParaRPr lang="en-US" dirty="0"/>
          </a:p>
        </p:txBody>
      </p:sp>
      <p:sp>
        <p:nvSpPr>
          <p:cNvPr id="6" name="Slide Number Placeholder 5"/>
          <p:cNvSpPr>
            <a:spLocks noGrp="1"/>
          </p:cNvSpPr>
          <p:nvPr>
            <p:ph type="sldNum" sz="quarter" idx="4"/>
          </p:nvPr>
        </p:nvSpPr>
        <p:spPr>
          <a:xfrm>
            <a:off x="9898063" y="6459538"/>
            <a:ext cx="1311275" cy="365125"/>
          </a:xfrm>
          <a:prstGeom prst="rect">
            <a:avLst/>
          </a:prstGeom>
        </p:spPr>
        <p:txBody>
          <a:bodyPr vert="horz" lIns="91440" tIns="45720" rIns="91440" bIns="45720" rtlCol="0" anchor="ctr"/>
          <a:lstStyle>
            <a:lvl1pPr algn="r" defTabSz="1218987" fontAlgn="auto">
              <a:spcBef>
                <a:spcPts val="0"/>
              </a:spcBef>
              <a:spcAft>
                <a:spcPts val="0"/>
              </a:spcAft>
              <a:defRPr sz="1050">
                <a:solidFill>
                  <a:srgbClr val="FFFFFF"/>
                </a:solidFill>
                <a:latin typeface="+mn-lt"/>
                <a:cs typeface="+mn-cs"/>
              </a:defRPr>
            </a:lvl1pPr>
          </a:lstStyle>
          <a:p>
            <a:pPr>
              <a:defRPr/>
            </a:pPr>
            <a:fld id="{83737C4D-AEFF-4AE7-A662-684BF627ACE9}" type="slidenum">
              <a:rPr lang="en-CA"/>
              <a:pPr>
                <a:defRPr/>
              </a:pPr>
              <a:t>‹#›</a:t>
            </a:fld>
            <a:endParaRPr lang="en-CA"/>
          </a:p>
        </p:txBody>
      </p:sp>
      <p:cxnSp>
        <p:nvCxnSpPr>
          <p:cNvPr id="10" name="Straight Connector 9"/>
          <p:cNvCxnSpPr/>
          <p:nvPr/>
        </p:nvCxnSpPr>
        <p:spPr>
          <a:xfrm>
            <a:off x="1193800" y="1738313"/>
            <a:ext cx="996315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8" r:id="rId1"/>
    <p:sldLayoutId id="2147483713" r:id="rId2"/>
    <p:sldLayoutId id="2147483719" r:id="rId3"/>
    <p:sldLayoutId id="2147483714" r:id="rId4"/>
    <p:sldLayoutId id="2147483715" r:id="rId5"/>
    <p:sldLayoutId id="2147483716" r:id="rId6"/>
    <p:sldLayoutId id="2147483720" r:id="rId7"/>
    <p:sldLayoutId id="2147483721" r:id="rId8"/>
    <p:sldLayoutId id="2147483722" r:id="rId9"/>
    <p:sldLayoutId id="2147483717" r:id="rId10"/>
    <p:sldLayoutId id="2147483723" r:id="rId11"/>
  </p:sldLayoutIdLst>
  <p:transition spd="med">
    <p:fade/>
  </p:transition>
  <p:timing>
    <p:tnLst>
      <p:par>
        <p:cTn id="1" dur="indefinite" restart="never" nodeType="tmRoot"/>
      </p:par>
    </p:tnLst>
  </p:timing>
  <p:hf sldNum="0" hdr="0" ftr="0" dt="0"/>
  <p:txStyles>
    <p:titleStyle>
      <a:lvl1pPr algn="l" defTabSz="912813" rtl="0" eaLnBrk="0" fontAlgn="base" hangingPunct="0">
        <a:lnSpc>
          <a:spcPct val="85000"/>
        </a:lnSpc>
        <a:spcBef>
          <a:spcPct val="0"/>
        </a:spcBef>
        <a:spcAft>
          <a:spcPct val="0"/>
        </a:spcAft>
        <a:defRPr sz="4700" kern="1200" spc="-50">
          <a:solidFill>
            <a:srgbClr val="404040"/>
          </a:solidFill>
          <a:latin typeface="+mj-lt"/>
          <a:ea typeface="+mj-ea"/>
          <a:cs typeface="+mj-cs"/>
        </a:defRPr>
      </a:lvl1pPr>
      <a:lvl2pPr algn="l" defTabSz="912813" rtl="0" eaLnBrk="0" fontAlgn="base" hangingPunct="0">
        <a:lnSpc>
          <a:spcPct val="85000"/>
        </a:lnSpc>
        <a:spcBef>
          <a:spcPct val="0"/>
        </a:spcBef>
        <a:spcAft>
          <a:spcPct val="0"/>
        </a:spcAft>
        <a:defRPr sz="4700">
          <a:solidFill>
            <a:srgbClr val="404040"/>
          </a:solidFill>
          <a:latin typeface="Calibri Light" pitchFamily="34" charset="0"/>
        </a:defRPr>
      </a:lvl2pPr>
      <a:lvl3pPr algn="l" defTabSz="912813" rtl="0" eaLnBrk="0" fontAlgn="base" hangingPunct="0">
        <a:lnSpc>
          <a:spcPct val="85000"/>
        </a:lnSpc>
        <a:spcBef>
          <a:spcPct val="0"/>
        </a:spcBef>
        <a:spcAft>
          <a:spcPct val="0"/>
        </a:spcAft>
        <a:defRPr sz="4700">
          <a:solidFill>
            <a:srgbClr val="404040"/>
          </a:solidFill>
          <a:latin typeface="Calibri Light" pitchFamily="34" charset="0"/>
        </a:defRPr>
      </a:lvl3pPr>
      <a:lvl4pPr algn="l" defTabSz="912813" rtl="0" eaLnBrk="0" fontAlgn="base" hangingPunct="0">
        <a:lnSpc>
          <a:spcPct val="85000"/>
        </a:lnSpc>
        <a:spcBef>
          <a:spcPct val="0"/>
        </a:spcBef>
        <a:spcAft>
          <a:spcPct val="0"/>
        </a:spcAft>
        <a:defRPr sz="4700">
          <a:solidFill>
            <a:srgbClr val="404040"/>
          </a:solidFill>
          <a:latin typeface="Calibri Light" pitchFamily="34" charset="0"/>
        </a:defRPr>
      </a:lvl4pPr>
      <a:lvl5pPr algn="l" defTabSz="912813" rtl="0" eaLnBrk="0" fontAlgn="base" hangingPunct="0">
        <a:lnSpc>
          <a:spcPct val="85000"/>
        </a:lnSpc>
        <a:spcBef>
          <a:spcPct val="0"/>
        </a:spcBef>
        <a:spcAft>
          <a:spcPct val="0"/>
        </a:spcAft>
        <a:defRPr sz="4700">
          <a:solidFill>
            <a:srgbClr val="404040"/>
          </a:solidFill>
          <a:latin typeface="Calibri Light" pitchFamily="34" charset="0"/>
        </a:defRPr>
      </a:lvl5pPr>
      <a:lvl6pPr marL="457200" algn="l" defTabSz="912813" rtl="0" fontAlgn="base">
        <a:lnSpc>
          <a:spcPct val="85000"/>
        </a:lnSpc>
        <a:spcBef>
          <a:spcPct val="0"/>
        </a:spcBef>
        <a:spcAft>
          <a:spcPct val="0"/>
        </a:spcAft>
        <a:defRPr sz="4700">
          <a:solidFill>
            <a:srgbClr val="404040"/>
          </a:solidFill>
          <a:latin typeface="Calibri Light" pitchFamily="34" charset="0"/>
        </a:defRPr>
      </a:lvl6pPr>
      <a:lvl7pPr marL="914400" algn="l" defTabSz="912813" rtl="0" fontAlgn="base">
        <a:lnSpc>
          <a:spcPct val="85000"/>
        </a:lnSpc>
        <a:spcBef>
          <a:spcPct val="0"/>
        </a:spcBef>
        <a:spcAft>
          <a:spcPct val="0"/>
        </a:spcAft>
        <a:defRPr sz="4700">
          <a:solidFill>
            <a:srgbClr val="404040"/>
          </a:solidFill>
          <a:latin typeface="Calibri Light" pitchFamily="34" charset="0"/>
        </a:defRPr>
      </a:lvl7pPr>
      <a:lvl8pPr marL="1371600" algn="l" defTabSz="912813" rtl="0" fontAlgn="base">
        <a:lnSpc>
          <a:spcPct val="85000"/>
        </a:lnSpc>
        <a:spcBef>
          <a:spcPct val="0"/>
        </a:spcBef>
        <a:spcAft>
          <a:spcPct val="0"/>
        </a:spcAft>
        <a:defRPr sz="4700">
          <a:solidFill>
            <a:srgbClr val="404040"/>
          </a:solidFill>
          <a:latin typeface="Calibri Light" pitchFamily="34" charset="0"/>
        </a:defRPr>
      </a:lvl8pPr>
      <a:lvl9pPr marL="1828800" algn="l" defTabSz="912813" rtl="0" fontAlgn="base">
        <a:lnSpc>
          <a:spcPct val="85000"/>
        </a:lnSpc>
        <a:spcBef>
          <a:spcPct val="0"/>
        </a:spcBef>
        <a:spcAft>
          <a:spcPct val="0"/>
        </a:spcAft>
        <a:defRPr sz="4700">
          <a:solidFill>
            <a:srgbClr val="404040"/>
          </a:solidFill>
          <a:latin typeface="Calibri Light" pitchFamily="34" charset="0"/>
        </a:defRPr>
      </a:lvl9pPr>
    </p:titleStyle>
    <p:bodyStyle>
      <a:lvl1pPr marL="90488" indent="-90488" algn="l" defTabSz="912813"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defTabSz="912813" rtl="0" eaLnBrk="0" fontAlgn="base" hangingPunct="0">
        <a:lnSpc>
          <a:spcPct val="90000"/>
        </a:lnSpc>
        <a:spcBef>
          <a:spcPts val="200"/>
        </a:spcBef>
        <a:spcAft>
          <a:spcPts val="400"/>
        </a:spcAft>
        <a:buClr>
          <a:schemeClr val="accent1"/>
        </a:buClr>
        <a:buFont typeface="Calibri" pitchFamily="34" charset="0"/>
        <a:buChar char="◦"/>
        <a:defRPr sz="1700" kern="1200">
          <a:solidFill>
            <a:srgbClr val="404040"/>
          </a:solidFill>
          <a:latin typeface="+mn-lt"/>
          <a:ea typeface="+mn-ea"/>
          <a:cs typeface="+mn-cs"/>
        </a:defRPr>
      </a:lvl2pPr>
      <a:lvl3pPr marL="566738" indent="-182563" algn="l" defTabSz="912813"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defTabSz="912813"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defTabSz="912813"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7838" y="908050"/>
            <a:ext cx="11088687" cy="3529013"/>
          </a:xfrm>
        </p:spPr>
        <p:txBody>
          <a:bodyPr rtlCol="0">
            <a:normAutofit fontScale="70000" lnSpcReduction="20000"/>
          </a:bodyPr>
          <a:lstStyle/>
          <a:p>
            <a:pPr algn="ctr" defTabSz="914126" eaLnBrk="1" fontAlgn="auto" hangingPunct="1">
              <a:defRPr/>
            </a:pPr>
            <a:r>
              <a:rPr lang="en-US" sz="14500" b="1" dirty="0" smtClean="0">
                <a:solidFill>
                  <a:schemeClr val="accent1">
                    <a:lumMod val="75000"/>
                  </a:schemeClr>
                </a:solidFill>
                <a:latin typeface="Arial Rounded MT Bold" panose="020F0704030504030204" pitchFamily="34" charset="0"/>
              </a:rPr>
              <a:t>Webtracker Updates </a:t>
            </a:r>
          </a:p>
          <a:p>
            <a:pPr algn="ctr" defTabSz="914126" eaLnBrk="1" fontAlgn="auto" hangingPunct="1">
              <a:defRPr/>
            </a:pPr>
            <a:r>
              <a:rPr lang="en-US" sz="8400" b="1" dirty="0" smtClean="0">
                <a:solidFill>
                  <a:schemeClr val="tx1"/>
                </a:solidFill>
                <a:latin typeface="Arial Rounded MT Bold" panose="020F0704030504030204" pitchFamily="34" charset="0"/>
              </a:rPr>
              <a:t>Winter 2018 Workshop</a:t>
            </a:r>
          </a:p>
          <a:p>
            <a:pPr defTabSz="914126" eaLnBrk="1" fontAlgn="auto" hangingPunct="1">
              <a:defRPr/>
            </a:pPr>
            <a:r>
              <a:rPr lang="en-US" b="1" dirty="0"/>
              <a:t> </a:t>
            </a:r>
            <a:endParaRPr lang="en-US" dirty="0"/>
          </a:p>
        </p:txBody>
      </p:sp>
      <p:sp>
        <p:nvSpPr>
          <p:cNvPr id="8195" name="TextBox 3"/>
          <p:cNvSpPr txBox="1">
            <a:spLocks noChangeArrowheads="1"/>
          </p:cNvSpPr>
          <p:nvPr/>
        </p:nvSpPr>
        <p:spPr bwMode="auto">
          <a:xfrm>
            <a:off x="981075" y="5589588"/>
            <a:ext cx="10440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CA" altLang="en-US" sz="1400">
                <a:latin typeface="Calibri" pitchFamily="34" charset="0"/>
              </a:rPr>
              <a:t>Funded in part by the Ontario Ministry of Children and Youth Services and administered regionally by Haldimand-Norfolk R.E.A.C.H.</a:t>
            </a:r>
          </a:p>
          <a:p>
            <a:pPr algn="ctr" eaLnBrk="1" hangingPunct="1"/>
            <a:r>
              <a:rPr lang="en-CA" altLang="en-US" sz="1400">
                <a:latin typeface="Calibri" pitchFamily="34" charset="0"/>
              </a:rPr>
              <a:t>Many thanks to Brant Food for Thought for the development of this presentation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The &lt;strong&gt;number&lt;/strong&gt; for today, brought to you by the right wing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2750" y="1709738"/>
            <a:ext cx="37433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38650" y="4918075"/>
            <a:ext cx="7559675" cy="646113"/>
          </a:xfrm>
          <a:prstGeom prst="rect">
            <a:avLst/>
          </a:prstGeom>
          <a:noFill/>
        </p:spPr>
        <p:txBody>
          <a:bodyPr>
            <a:spAutoFit/>
          </a:bodyPr>
          <a:lstStyle/>
          <a:p>
            <a:pPr defTabSz="1218987" fontAlgn="auto">
              <a:spcBef>
                <a:spcPts val="0"/>
              </a:spcBef>
              <a:spcAft>
                <a:spcPts val="0"/>
              </a:spcAft>
              <a:defRPr/>
            </a:pPr>
            <a:r>
              <a:rPr lang="en-CA" sz="3600" b="1" dirty="0">
                <a:solidFill>
                  <a:schemeClr val="accent1">
                    <a:lumMod val="75000"/>
                  </a:schemeClr>
                </a:solidFill>
                <a:latin typeface="+mn-lt"/>
                <a:cs typeface="+mn-cs"/>
              </a:rPr>
              <a:t>Complete PM Snacks were prepared.</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6963" y="3141663"/>
            <a:ext cx="10055225" cy="2563812"/>
          </a:xfrm>
        </p:spPr>
        <p:txBody>
          <a:bodyPr rtlCol="0">
            <a:normAutofit/>
          </a:bodyPr>
          <a:lstStyle/>
          <a:p>
            <a:pPr marL="91413" indent="-91413" defTabSz="914126" eaLnBrk="1" fontAlgn="auto" hangingPunct="1">
              <a:buFont typeface="Wingdings" panose="05000000000000000000" pitchFamily="2" charset="2"/>
              <a:buChar char="§"/>
              <a:defRPr/>
            </a:pPr>
            <a:r>
              <a:rPr lang="en-CA" sz="1999" dirty="0" smtClean="0">
                <a:solidFill>
                  <a:schemeClr val="tx1">
                    <a:lumMod val="75000"/>
                    <a:lumOff val="25000"/>
                  </a:schemeClr>
                </a:solidFill>
              </a:rPr>
              <a:t>Bins filled on Monday:</a:t>
            </a:r>
          </a:p>
          <a:p>
            <a:pPr marL="0" indent="0" defTabSz="914126" eaLnBrk="1" fontAlgn="auto" hangingPunct="1">
              <a:buFont typeface="Calibri" panose="020F0502020204030204" pitchFamily="34" charset="0"/>
              <a:buNone/>
              <a:defRPr/>
            </a:pPr>
            <a:endParaRPr lang="en-CA" sz="1999" dirty="0">
              <a:solidFill>
                <a:schemeClr val="tx1">
                  <a:lumMod val="75000"/>
                  <a:lumOff val="25000"/>
                </a:schemeClr>
              </a:solidFill>
            </a:endParaRPr>
          </a:p>
        </p:txBody>
      </p:sp>
      <p:sp>
        <p:nvSpPr>
          <p:cNvPr id="5" name="TextBox 4"/>
          <p:cNvSpPr txBox="1"/>
          <p:nvPr/>
        </p:nvSpPr>
        <p:spPr>
          <a:xfrm>
            <a:off x="1198563" y="908050"/>
            <a:ext cx="9953625" cy="831850"/>
          </a:xfrm>
          <a:prstGeom prst="rect">
            <a:avLst/>
          </a:prstGeom>
          <a:noFill/>
        </p:spPr>
        <p:txBody>
          <a:bodyPr>
            <a:spAutoFit/>
          </a:bodyPr>
          <a:lstStyle/>
          <a:p>
            <a:pPr defTabSz="1218987" fontAlgn="auto">
              <a:spcBef>
                <a:spcPts val="0"/>
              </a:spcBef>
              <a:spcAft>
                <a:spcPts val="0"/>
              </a:spcAft>
              <a:defRPr/>
            </a:pPr>
            <a:r>
              <a:rPr lang="en-CA" sz="4800" b="1" dirty="0">
                <a:solidFill>
                  <a:schemeClr val="accent1">
                    <a:lumMod val="75000"/>
                  </a:schemeClr>
                </a:solidFill>
                <a:latin typeface="+mn-lt"/>
                <a:cs typeface="+mn-cs"/>
              </a:rPr>
              <a:t>AM Snack </a:t>
            </a:r>
          </a:p>
        </p:txBody>
      </p:sp>
      <p:sp>
        <p:nvSpPr>
          <p:cNvPr id="6" name="TextBox 5"/>
          <p:cNvSpPr txBox="1"/>
          <p:nvPr/>
        </p:nvSpPr>
        <p:spPr>
          <a:xfrm>
            <a:off x="1147763" y="1989138"/>
            <a:ext cx="9955212" cy="1816100"/>
          </a:xfrm>
          <a:prstGeom prst="rect">
            <a:avLst/>
          </a:prstGeom>
          <a:noFill/>
        </p:spPr>
        <p:txBody>
          <a:bodyPr>
            <a:spAutoFit/>
          </a:bodyPr>
          <a:lstStyle/>
          <a:p>
            <a:pPr marL="342900" indent="-342900" defTabSz="1218987" fontAlgn="auto">
              <a:spcBef>
                <a:spcPts val="0"/>
              </a:spcBef>
              <a:spcAft>
                <a:spcPts val="0"/>
              </a:spcAft>
              <a:buFont typeface="Arial" panose="020B0604020202020204" pitchFamily="34" charset="0"/>
              <a:buChar char="•"/>
              <a:defRPr/>
            </a:pPr>
            <a:r>
              <a:rPr lang="en-CA" sz="3200" dirty="0">
                <a:solidFill>
                  <a:schemeClr val="accent1">
                    <a:lumMod val="75000"/>
                  </a:schemeClr>
                </a:solidFill>
                <a:latin typeface="+mn-lt"/>
                <a:cs typeface="+mn-cs"/>
              </a:rPr>
              <a:t>Reporting 450 students;  5 days / week</a:t>
            </a:r>
          </a:p>
          <a:p>
            <a:pPr marL="342900" indent="-342900" defTabSz="1218987" fontAlgn="auto">
              <a:spcBef>
                <a:spcPts val="0"/>
              </a:spcBef>
              <a:spcAft>
                <a:spcPts val="0"/>
              </a:spcAft>
              <a:buFont typeface="Arial" panose="020B0604020202020204" pitchFamily="34" charset="0"/>
              <a:buChar char="•"/>
              <a:defRPr/>
            </a:pPr>
            <a:r>
              <a:rPr lang="en-CA" sz="3200" dirty="0">
                <a:solidFill>
                  <a:schemeClr val="accent1">
                    <a:lumMod val="75000"/>
                  </a:schemeClr>
                </a:solidFill>
                <a:latin typeface="+mn-lt"/>
                <a:cs typeface="+mn-cs"/>
              </a:rPr>
              <a:t>Bin Program (15 Classrooms)</a:t>
            </a:r>
          </a:p>
          <a:p>
            <a:pPr marL="342900" indent="-342900" defTabSz="1218987" fontAlgn="auto">
              <a:spcBef>
                <a:spcPts val="0"/>
              </a:spcBef>
              <a:spcAft>
                <a:spcPts val="0"/>
              </a:spcAft>
              <a:buFont typeface="Arial" panose="020B0604020202020204" pitchFamily="34" charset="0"/>
              <a:buChar char="•"/>
              <a:defRPr/>
            </a:pPr>
            <a:endParaRPr lang="en-CA" dirty="0">
              <a:latin typeface="+mn-lt"/>
              <a:cs typeface="+mn-cs"/>
            </a:endParaRPr>
          </a:p>
          <a:p>
            <a:pPr defTabSz="1218987" fontAlgn="auto">
              <a:spcBef>
                <a:spcPts val="0"/>
              </a:spcBef>
              <a:spcAft>
                <a:spcPts val="0"/>
              </a:spcAft>
              <a:defRPr/>
            </a:pPr>
            <a:endParaRPr lang="en-CA" dirty="0">
              <a:latin typeface="+mn-lt"/>
              <a:cs typeface="+mn-cs"/>
            </a:endParaRPr>
          </a:p>
        </p:txBody>
      </p:sp>
      <p:pic>
        <p:nvPicPr>
          <p:cNvPr id="18437" name="Picture 6" descr="Vector &lt;strong&gt;Apple&lt;/strong&gt; - Download Free Vector Art, Stock Graphics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3963" y="3581400"/>
            <a:ext cx="18716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Actually, Greek &lt;strong&gt;Yogurt&lt;/strong&gt; Isn't Your Favorite Kind Of &lt;strong&gt;Yogurt&lt;/strong&g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3559175"/>
            <a:ext cx="18430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helvetica &lt;strong&gt;number 30&lt;/strong&gt; T-Shirt | Spreadshir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4710113"/>
            <a:ext cx="9937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helvetica &lt;strong&gt;number 30&lt;/strong&gt; T-Shirt | Spreadshir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7750" y="4710113"/>
            <a:ext cx="9937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eaLnBrk="1" fontAlgn="auto" hangingPunct="1">
              <a:spcAft>
                <a:spcPts val="0"/>
              </a:spcAft>
              <a:defRPr/>
            </a:pPr>
            <a:r>
              <a:rPr lang="en-CA" sz="4799" b="1" dirty="0" smtClean="0">
                <a:solidFill>
                  <a:schemeClr val="tx1">
                    <a:lumMod val="75000"/>
                    <a:lumOff val="25000"/>
                  </a:schemeClr>
                </a:solidFill>
              </a:rPr>
              <a:t>AM Snack Continued</a:t>
            </a:r>
            <a:endParaRPr lang="en-CA" sz="4799" b="1" dirty="0">
              <a:solidFill>
                <a:schemeClr val="tx1">
                  <a:lumMod val="75000"/>
                  <a:lumOff val="25000"/>
                </a:schemeClr>
              </a:solidFill>
            </a:endParaRPr>
          </a:p>
        </p:txBody>
      </p:sp>
      <p:sp>
        <p:nvSpPr>
          <p:cNvPr id="3" name="Content Placeholder 2"/>
          <p:cNvSpPr>
            <a:spLocks noGrp="1"/>
          </p:cNvSpPr>
          <p:nvPr>
            <p:ph idx="1"/>
          </p:nvPr>
        </p:nvSpPr>
        <p:spPr>
          <a:xfrm>
            <a:off x="981075" y="1736725"/>
            <a:ext cx="10056813" cy="4024313"/>
          </a:xfrm>
        </p:spPr>
        <p:txBody>
          <a:bodyPr rtlCol="0">
            <a:normAutofit/>
          </a:bodyPr>
          <a:lstStyle/>
          <a:p>
            <a:pPr marL="91413" indent="-91413" defTabSz="914126" eaLnBrk="1" fontAlgn="auto" hangingPunct="1">
              <a:defRPr/>
            </a:pPr>
            <a:r>
              <a:rPr lang="en-CA" sz="3600" b="1" dirty="0" smtClean="0">
                <a:solidFill>
                  <a:srgbClr val="92D050"/>
                </a:solidFill>
              </a:rPr>
              <a:t>Wednesday, replenish the bins;  add:</a:t>
            </a:r>
          </a:p>
          <a:p>
            <a:pPr marL="91413" indent="-91413" defTabSz="914126" eaLnBrk="1" fontAlgn="auto" hangingPunct="1">
              <a:defRPr/>
            </a:pPr>
            <a:endParaRPr lang="en-CA" sz="1999" dirty="0">
              <a:solidFill>
                <a:schemeClr val="tx1">
                  <a:lumMod val="75000"/>
                  <a:lumOff val="25000"/>
                </a:schemeClr>
              </a:solidFill>
            </a:endParaRPr>
          </a:p>
          <a:p>
            <a:pPr marL="91413" indent="-91413" defTabSz="914126" eaLnBrk="1" fontAlgn="auto" hangingPunct="1">
              <a:defRPr/>
            </a:pPr>
            <a:endParaRPr lang="en-CA" sz="1999" dirty="0">
              <a:solidFill>
                <a:schemeClr val="tx1">
                  <a:lumMod val="75000"/>
                  <a:lumOff val="25000"/>
                </a:schemeClr>
              </a:solidFill>
            </a:endParaRPr>
          </a:p>
        </p:txBody>
      </p:sp>
      <p:pic>
        <p:nvPicPr>
          <p:cNvPr id="19460" name="Picture 3" descr="&lt;strong&gt;Apple&lt;/strong&gt; - 10 phot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2355850"/>
            <a:ext cx="24257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Actually, Greek &lt;strong&gt;Yogurt&lt;/strong&gt; Isn't Your Favorite Kind Of &lt;strong&gt;Yogurt&lt;/strong&g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2516188"/>
            <a:ext cx="259238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Printable &lt;strong&gt;Numbers&lt;/strong&gt; for Kids. Charts and Activities. &lt;strong&gt;Numbers&lt;/strong&gt; ..."/>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4125913"/>
            <a:ext cx="16351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Printable &lt;strong&gt;Numbers&lt;/strong&gt; for Kids. Charts and Activities. &lt;strong&gt;Numbers&lt;/strong&gt; ..."/>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625" y="4125913"/>
            <a:ext cx="16351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eaLnBrk="1" fontAlgn="auto" hangingPunct="1">
              <a:spcAft>
                <a:spcPts val="0"/>
              </a:spcAft>
              <a:defRPr/>
            </a:pPr>
            <a:r>
              <a:rPr lang="en-CA" sz="4799" b="1" dirty="0" smtClean="0">
                <a:solidFill>
                  <a:schemeClr val="tx1"/>
                </a:solidFill>
              </a:rPr>
              <a:t>AM Snack Continued</a:t>
            </a:r>
            <a:endParaRPr lang="en-CA" sz="4799" b="1" dirty="0">
              <a:solidFill>
                <a:schemeClr val="tx1"/>
              </a:solidFill>
            </a:endParaRPr>
          </a:p>
        </p:txBody>
      </p:sp>
      <p:sp>
        <p:nvSpPr>
          <p:cNvPr id="20483" name="Content Placeholder 2"/>
          <p:cNvSpPr>
            <a:spLocks noGrp="1"/>
          </p:cNvSpPr>
          <p:nvPr>
            <p:ph idx="1"/>
          </p:nvPr>
        </p:nvSpPr>
        <p:spPr/>
        <p:txBody>
          <a:bodyPr/>
          <a:lstStyle/>
          <a:p>
            <a:pPr eaLnBrk="1" hangingPunct="1"/>
            <a:r>
              <a:rPr lang="en-CA" altLang="en-US" sz="3600" b="1" smtClean="0">
                <a:solidFill>
                  <a:srgbClr val="92D050"/>
                </a:solidFill>
              </a:rPr>
              <a:t>Collect Bins on Friday.  LEFT in the bin are…  </a:t>
            </a:r>
          </a:p>
        </p:txBody>
      </p:sp>
      <p:pic>
        <p:nvPicPr>
          <p:cNvPr id="20484" name="Picture 3" descr="&lt;strong&gt;Apple&lt;/strong&gt; - 10 phot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2346325"/>
            <a:ext cx="27352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Actually, Greek &lt;strong&gt;Yogurt&lt;/strong&gt; Isn't Your Favorite Kind Of &lt;strong&gt;Yogurt&lt;/strong&g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2671763"/>
            <a:ext cx="27368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descr="Image Gallery &lt;strong&gt;number 15&lt;/strong&g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4646613"/>
            <a:ext cx="9556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Image Gallery &lt;strong&gt;number 15&lt;/strong&g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3463" y="4618038"/>
            <a:ext cx="9556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8"/>
          <p:cNvSpPr txBox="1">
            <a:spLocks noChangeArrowheads="1"/>
          </p:cNvSpPr>
          <p:nvPr/>
        </p:nvSpPr>
        <p:spPr bwMode="auto">
          <a:xfrm>
            <a:off x="1096963" y="5711825"/>
            <a:ext cx="10326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CA" altLang="en-US" sz="3600">
                <a:latin typeface="Calibri" pitchFamily="34" charset="0"/>
              </a:rPr>
              <a:t>How many days is this program operating?</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eaLnBrk="1" fontAlgn="auto" hangingPunct="1">
              <a:spcAft>
                <a:spcPts val="0"/>
              </a:spcAft>
              <a:defRPr/>
            </a:pPr>
            <a:r>
              <a:rPr lang="en-CA" sz="4799" b="1" dirty="0" smtClean="0">
                <a:solidFill>
                  <a:schemeClr val="tx1">
                    <a:lumMod val="75000"/>
                    <a:lumOff val="25000"/>
                  </a:schemeClr>
                </a:solidFill>
              </a:rPr>
              <a:t>       Actually operating </a:t>
            </a:r>
            <a:r>
              <a:rPr lang="en-CA" sz="9600" b="1" dirty="0" smtClean="0">
                <a:solidFill>
                  <a:schemeClr val="tx1">
                    <a:lumMod val="75000"/>
                    <a:lumOff val="25000"/>
                  </a:schemeClr>
                </a:solidFill>
              </a:rPr>
              <a:t>2</a:t>
            </a:r>
            <a:r>
              <a:rPr lang="en-CA" sz="4799" dirty="0" smtClean="0">
                <a:solidFill>
                  <a:schemeClr val="tx1">
                    <a:lumMod val="75000"/>
                    <a:lumOff val="25000"/>
                  </a:schemeClr>
                </a:solidFill>
              </a:rPr>
              <a:t> </a:t>
            </a:r>
            <a:r>
              <a:rPr lang="en-CA" sz="4799" b="1" dirty="0" smtClean="0">
                <a:solidFill>
                  <a:schemeClr val="tx1">
                    <a:lumMod val="75000"/>
                    <a:lumOff val="25000"/>
                  </a:schemeClr>
                </a:solidFill>
              </a:rPr>
              <a:t>days a week!</a:t>
            </a:r>
            <a:endParaRPr lang="en-CA" sz="4799" b="1" dirty="0">
              <a:solidFill>
                <a:schemeClr val="tx1">
                  <a:lumMod val="75000"/>
                  <a:lumOff val="25000"/>
                </a:schemeClr>
              </a:solidFill>
            </a:endParaRPr>
          </a:p>
        </p:txBody>
      </p:sp>
      <p:sp>
        <p:nvSpPr>
          <p:cNvPr id="21507" name="Content Placeholder 2"/>
          <p:cNvSpPr>
            <a:spLocks noGrp="1"/>
          </p:cNvSpPr>
          <p:nvPr>
            <p:ph idx="1"/>
          </p:nvPr>
        </p:nvSpPr>
        <p:spPr>
          <a:xfrm>
            <a:off x="1096963" y="1846263"/>
            <a:ext cx="10055225" cy="862012"/>
          </a:xfrm>
        </p:spPr>
        <p:txBody>
          <a:bodyPr/>
          <a:lstStyle/>
          <a:p>
            <a:pPr eaLnBrk="1" hangingPunct="1"/>
            <a:r>
              <a:rPr lang="en-CA" altLang="en-US" sz="4000" b="1" smtClean="0">
                <a:solidFill>
                  <a:srgbClr val="92D050"/>
                </a:solidFill>
              </a:rPr>
              <a:t>How many students should they be reporting?  </a:t>
            </a:r>
          </a:p>
        </p:txBody>
      </p:sp>
      <p:sp>
        <p:nvSpPr>
          <p:cNvPr id="4" name="TextBox 3"/>
          <p:cNvSpPr txBox="1"/>
          <p:nvPr/>
        </p:nvSpPr>
        <p:spPr>
          <a:xfrm>
            <a:off x="909638" y="2660650"/>
            <a:ext cx="10242550" cy="708025"/>
          </a:xfrm>
          <a:prstGeom prst="rect">
            <a:avLst/>
          </a:prstGeom>
          <a:noFill/>
        </p:spPr>
        <p:txBody>
          <a:bodyPr>
            <a:spAutoFit/>
          </a:bodyPr>
          <a:lstStyle/>
          <a:p>
            <a:pPr algn="ctr" defTabSz="1218987" fontAlgn="auto">
              <a:spcBef>
                <a:spcPts val="0"/>
              </a:spcBef>
              <a:spcAft>
                <a:spcPts val="0"/>
              </a:spcAft>
              <a:defRPr/>
            </a:pPr>
            <a:r>
              <a:rPr lang="en-CA" sz="4000" b="1" dirty="0">
                <a:solidFill>
                  <a:schemeClr val="accent1">
                    <a:lumMod val="75000"/>
                  </a:schemeClr>
                </a:solidFill>
                <a:latin typeface="+mn-lt"/>
                <a:cs typeface="+mn-cs"/>
              </a:rPr>
              <a:t>30 Students x 15 = 450 twice a week</a:t>
            </a:r>
          </a:p>
        </p:txBody>
      </p:sp>
      <p:sp>
        <p:nvSpPr>
          <p:cNvPr id="21509" name="TextBox 4"/>
          <p:cNvSpPr txBox="1">
            <a:spLocks noChangeArrowheads="1"/>
          </p:cNvSpPr>
          <p:nvPr/>
        </p:nvSpPr>
        <p:spPr bwMode="auto">
          <a:xfrm>
            <a:off x="622300" y="3368675"/>
            <a:ext cx="112331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3600">
                <a:latin typeface="Calibri" pitchFamily="34" charset="0"/>
              </a:rPr>
              <a:t>New reporting is capturing ‘</a:t>
            </a:r>
            <a:r>
              <a:rPr lang="en-CA" altLang="en-US" sz="3600" b="1">
                <a:latin typeface="Calibri" pitchFamily="34" charset="0"/>
              </a:rPr>
              <a:t>Meals Prepared</a:t>
            </a:r>
            <a:r>
              <a:rPr lang="en-CA" altLang="en-US" sz="3600">
                <a:latin typeface="Calibri" pitchFamily="34" charset="0"/>
              </a:rPr>
              <a:t>’ per program day.  In this scenario, 30 snacks were prepared on Monday and delivered.  On Wednesday, the bins were topped up to bring each food group back up to 30 for each class.  Left overs are counted again.</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eaLnBrk="1" fontAlgn="auto" hangingPunct="1">
              <a:spcAft>
                <a:spcPts val="0"/>
              </a:spcAft>
              <a:defRPr/>
            </a:pPr>
            <a:r>
              <a:rPr lang="en-CA" sz="4799" dirty="0" smtClean="0">
                <a:solidFill>
                  <a:schemeClr val="tx1">
                    <a:lumMod val="75000"/>
                    <a:lumOff val="25000"/>
                  </a:schemeClr>
                </a:solidFill>
              </a:rPr>
              <a:t>Sit Down </a:t>
            </a:r>
            <a:r>
              <a:rPr lang="en-CA" sz="4799" b="1" dirty="0" smtClean="0">
                <a:solidFill>
                  <a:srgbClr val="00B050"/>
                </a:solidFill>
              </a:rPr>
              <a:t>EMM</a:t>
            </a:r>
            <a:r>
              <a:rPr lang="en-CA" sz="4799" dirty="0" smtClean="0">
                <a:solidFill>
                  <a:schemeClr val="tx1">
                    <a:lumMod val="75000"/>
                    <a:lumOff val="25000"/>
                  </a:schemeClr>
                </a:solidFill>
              </a:rPr>
              <a:t>, Designated 5 days/week, reporting 367 currently.</a:t>
            </a:r>
            <a:endParaRPr lang="en-CA" sz="4799" dirty="0">
              <a:solidFill>
                <a:schemeClr val="tx1">
                  <a:lumMod val="75000"/>
                  <a:lumOff val="25000"/>
                </a:schemeClr>
              </a:solidFill>
            </a:endParaRPr>
          </a:p>
        </p:txBody>
      </p:sp>
      <p:pic>
        <p:nvPicPr>
          <p:cNvPr id="22531" name="Content Placeholder 3" descr="DO YOU LIKE &lt;strong&gt;CHEESE&lt;/strong&gt;?"/>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060575"/>
            <a:ext cx="1152525" cy="1122363"/>
          </a:xfrm>
        </p:spPr>
      </p:pic>
      <p:pic>
        <p:nvPicPr>
          <p:cNvPr id="22532" name="Picture 4" descr="File:Table &lt;strong&gt;grapes&lt;/strong&gt; on white.jpg - Wikipedi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2838" y="1770063"/>
            <a:ext cx="21193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lt;strong&gt;Oranges&lt;/strong&gt; Free Stock Photo - Public Domain Pictur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5988" y="1770063"/>
            <a:ext cx="22256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Vector &lt;strong&gt;Apple&lt;/strong&gt; - Download Free Vector Art, Stock Graphics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1663" y="1830388"/>
            <a:ext cx="226377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lt;strong&gt;Carrots&lt;/strong&gt; Helping Eyesight? | SiOWfa15: Science in Our World ..."/>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70988" y="1876425"/>
            <a:ext cx="22479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1"/>
          <p:cNvSpPr txBox="1">
            <a:spLocks noChangeArrowheads="1"/>
          </p:cNvSpPr>
          <p:nvPr/>
        </p:nvSpPr>
        <p:spPr bwMode="auto">
          <a:xfrm>
            <a:off x="7248525" y="3095625"/>
            <a:ext cx="1770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6600">
                <a:latin typeface="Calibri" pitchFamily="34" charset="0"/>
              </a:rPr>
              <a:t>100</a:t>
            </a:r>
          </a:p>
        </p:txBody>
      </p:sp>
      <p:sp>
        <p:nvSpPr>
          <p:cNvPr id="22537" name="TextBox 12"/>
          <p:cNvSpPr txBox="1">
            <a:spLocks noChangeArrowheads="1"/>
          </p:cNvSpPr>
          <p:nvPr/>
        </p:nvSpPr>
        <p:spPr bwMode="auto">
          <a:xfrm>
            <a:off x="5389563" y="3117850"/>
            <a:ext cx="11922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6600">
                <a:latin typeface="Calibri" pitchFamily="34" charset="0"/>
              </a:rPr>
              <a:t>24</a:t>
            </a:r>
          </a:p>
        </p:txBody>
      </p:sp>
      <p:sp>
        <p:nvSpPr>
          <p:cNvPr id="22538" name="TextBox 14"/>
          <p:cNvSpPr txBox="1">
            <a:spLocks noChangeArrowheads="1"/>
          </p:cNvSpPr>
          <p:nvPr/>
        </p:nvSpPr>
        <p:spPr bwMode="auto">
          <a:xfrm>
            <a:off x="2965450" y="3163888"/>
            <a:ext cx="12969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6600">
                <a:latin typeface="Calibri" pitchFamily="34" charset="0"/>
              </a:rPr>
              <a:t>42</a:t>
            </a:r>
          </a:p>
        </p:txBody>
      </p:sp>
      <p:pic>
        <p:nvPicPr>
          <p:cNvPr id="22539" name="Picture 15" descr="&lt;strong&gt;42&lt;/strong&gt; - Dr. Od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5175" y="3252788"/>
            <a:ext cx="10810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Box 16"/>
          <p:cNvSpPr txBox="1">
            <a:spLocks noChangeArrowheads="1"/>
          </p:cNvSpPr>
          <p:nvPr/>
        </p:nvSpPr>
        <p:spPr bwMode="auto">
          <a:xfrm>
            <a:off x="9882188" y="3098800"/>
            <a:ext cx="11239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6600">
                <a:latin typeface="Calibri" pitchFamily="34" charset="0"/>
              </a:rPr>
              <a:t>22</a:t>
            </a:r>
          </a:p>
          <a:p>
            <a:pPr eaLnBrk="1" hangingPunct="1"/>
            <a:endParaRPr lang="en-CA" altLang="en-US" sz="6600">
              <a:latin typeface="Calibri" pitchFamily="34" charset="0"/>
            </a:endParaRPr>
          </a:p>
        </p:txBody>
      </p:sp>
      <p:sp>
        <p:nvSpPr>
          <p:cNvPr id="22541" name="TextBox 17"/>
          <p:cNvSpPr txBox="1">
            <a:spLocks noChangeArrowheads="1"/>
          </p:cNvSpPr>
          <p:nvPr/>
        </p:nvSpPr>
        <p:spPr bwMode="auto">
          <a:xfrm>
            <a:off x="693738" y="4518025"/>
            <a:ext cx="10458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3600">
                <a:latin typeface="Calibri" pitchFamily="34" charset="0"/>
              </a:rPr>
              <a:t>Does it meet our guidelines for a meal?  If not, what needs to be added?</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981075" y="1052513"/>
            <a:ext cx="9866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CA" altLang="en-US" sz="5400" b="1">
                <a:solidFill>
                  <a:srgbClr val="00B050"/>
                </a:solidFill>
                <a:latin typeface="Calibri" pitchFamily="34" charset="0"/>
              </a:rPr>
              <a:t>Grains</a:t>
            </a:r>
          </a:p>
        </p:txBody>
      </p:sp>
      <p:sp>
        <p:nvSpPr>
          <p:cNvPr id="23555" name="TextBox 3"/>
          <p:cNvSpPr txBox="1">
            <a:spLocks noChangeArrowheads="1"/>
          </p:cNvSpPr>
          <p:nvPr/>
        </p:nvSpPr>
        <p:spPr bwMode="auto">
          <a:xfrm flipH="1">
            <a:off x="981075" y="2060575"/>
            <a:ext cx="10009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buFont typeface="Arial" charset="0"/>
              <a:buChar char="•"/>
            </a:pPr>
            <a:r>
              <a:rPr lang="en-CA" altLang="en-US">
                <a:latin typeface="Calibri" pitchFamily="34" charset="0"/>
              </a:rPr>
              <a:t>Added 50 English muffins (= 100 servings)</a:t>
            </a:r>
          </a:p>
        </p:txBody>
      </p:sp>
      <p:sp>
        <p:nvSpPr>
          <p:cNvPr id="23556" name="TextBox 4"/>
          <p:cNvSpPr txBox="1">
            <a:spLocks noChangeArrowheads="1"/>
          </p:cNvSpPr>
          <p:nvPr/>
        </p:nvSpPr>
        <p:spPr bwMode="auto">
          <a:xfrm>
            <a:off x="981075" y="2608263"/>
            <a:ext cx="10009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buFont typeface="Arial" charset="0"/>
              <a:buChar char="•"/>
            </a:pPr>
            <a:r>
              <a:rPr lang="en-CA" altLang="en-US">
                <a:latin typeface="Calibri" pitchFamily="34" charset="0"/>
              </a:rPr>
              <a:t>How many students should they be reporting now? </a:t>
            </a:r>
          </a:p>
        </p:txBody>
      </p:sp>
      <p:sp>
        <p:nvSpPr>
          <p:cNvPr id="23557" name="TextBox 5"/>
          <p:cNvSpPr txBox="1">
            <a:spLocks noChangeArrowheads="1"/>
          </p:cNvSpPr>
          <p:nvPr/>
        </p:nvSpPr>
        <p:spPr bwMode="auto">
          <a:xfrm>
            <a:off x="5338763" y="3357563"/>
            <a:ext cx="1150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6600" b="1">
                <a:latin typeface="Calibri" pitchFamily="34" charset="0"/>
              </a:rPr>
              <a:t>42</a:t>
            </a:r>
          </a:p>
        </p:txBody>
      </p:sp>
      <p:sp>
        <p:nvSpPr>
          <p:cNvPr id="23558" name="TextBox 6"/>
          <p:cNvSpPr txBox="1">
            <a:spLocks noChangeArrowheads="1"/>
          </p:cNvSpPr>
          <p:nvPr/>
        </p:nvSpPr>
        <p:spPr bwMode="auto">
          <a:xfrm>
            <a:off x="981075" y="4752975"/>
            <a:ext cx="9866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a:latin typeface="Calibri" pitchFamily="34" charset="0"/>
              </a:rPr>
              <a:t>Due to number of dairy products, even though there are 188 fruit/vegetable servings.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126" eaLnBrk="1" fontAlgn="auto" hangingPunct="1">
              <a:spcAft>
                <a:spcPts val="0"/>
              </a:spcAft>
              <a:defRPr/>
            </a:pPr>
            <a:r>
              <a:rPr lang="en-CA" sz="5300" b="1" dirty="0" smtClean="0">
                <a:solidFill>
                  <a:srgbClr val="00B050"/>
                </a:solidFill>
              </a:rPr>
              <a:t>Snack Program</a:t>
            </a:r>
            <a:r>
              <a:rPr lang="en-CA" sz="5300" dirty="0" smtClean="0">
                <a:solidFill>
                  <a:schemeClr val="tx1">
                    <a:lumMod val="75000"/>
                    <a:lumOff val="25000"/>
                  </a:schemeClr>
                </a:solidFill>
              </a:rPr>
              <a:t/>
            </a:r>
            <a:br>
              <a:rPr lang="en-CA" sz="5300" dirty="0" smtClean="0">
                <a:solidFill>
                  <a:schemeClr val="tx1">
                    <a:lumMod val="75000"/>
                    <a:lumOff val="25000"/>
                  </a:schemeClr>
                </a:solidFill>
              </a:rPr>
            </a:br>
            <a:r>
              <a:rPr lang="en-CA" sz="4799" b="1" dirty="0" smtClean="0">
                <a:solidFill>
                  <a:schemeClr val="tx1">
                    <a:lumMod val="75000"/>
                    <a:lumOff val="25000"/>
                  </a:schemeClr>
                </a:solidFill>
              </a:rPr>
              <a:t>16</a:t>
            </a:r>
            <a:r>
              <a:rPr lang="en-CA" sz="4799" dirty="0" smtClean="0">
                <a:solidFill>
                  <a:schemeClr val="tx1">
                    <a:lumMod val="75000"/>
                    <a:lumOff val="25000"/>
                  </a:schemeClr>
                </a:solidFill>
              </a:rPr>
              <a:t> </a:t>
            </a:r>
            <a:r>
              <a:rPr lang="en-CA" sz="4799" b="1" dirty="0" smtClean="0">
                <a:solidFill>
                  <a:srgbClr val="92D050"/>
                </a:solidFill>
              </a:rPr>
              <a:t>Bins, collected and distributed each day.</a:t>
            </a:r>
            <a:endParaRPr lang="en-CA" sz="4799" b="1" dirty="0">
              <a:solidFill>
                <a:srgbClr val="92D050"/>
              </a:solidFill>
            </a:endParaRPr>
          </a:p>
        </p:txBody>
      </p:sp>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81300" y="1833563"/>
            <a:ext cx="1616075" cy="1570037"/>
          </a:xfrm>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1736725"/>
            <a:ext cx="180975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3141663" y="3068638"/>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6600">
                <a:latin typeface="Calibri" pitchFamily="34" charset="0"/>
              </a:rPr>
              <a:t>20</a:t>
            </a:r>
          </a:p>
        </p:txBody>
      </p:sp>
      <p:sp>
        <p:nvSpPr>
          <p:cNvPr id="24582" name="TextBox 6"/>
          <p:cNvSpPr txBox="1">
            <a:spLocks noChangeArrowheads="1"/>
          </p:cNvSpPr>
          <p:nvPr/>
        </p:nvSpPr>
        <p:spPr bwMode="auto">
          <a:xfrm>
            <a:off x="6670675" y="3068638"/>
            <a:ext cx="11525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6600">
                <a:latin typeface="Calibri" pitchFamily="34" charset="0"/>
              </a:rPr>
              <a:t>20</a:t>
            </a:r>
          </a:p>
        </p:txBody>
      </p:sp>
      <p:sp>
        <p:nvSpPr>
          <p:cNvPr id="24583" name="TextBox 7"/>
          <p:cNvSpPr txBox="1">
            <a:spLocks noChangeArrowheads="1"/>
          </p:cNvSpPr>
          <p:nvPr/>
        </p:nvSpPr>
        <p:spPr bwMode="auto">
          <a:xfrm>
            <a:off x="838200" y="4076700"/>
            <a:ext cx="108727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buFont typeface="Arial" charset="0"/>
              <a:buChar char="•"/>
            </a:pPr>
            <a:r>
              <a:rPr lang="en-CA" altLang="en-US" sz="3200">
                <a:latin typeface="Calibri" pitchFamily="34" charset="0"/>
              </a:rPr>
              <a:t>Each morning a new bin arrives with 20 servings, extras are reused throughout the week.  </a:t>
            </a:r>
          </a:p>
          <a:p>
            <a:pPr eaLnBrk="1" hangingPunct="1">
              <a:buFont typeface="Arial" charset="0"/>
              <a:buChar char="•"/>
            </a:pPr>
            <a:r>
              <a:rPr lang="en-CA" altLang="en-US" sz="3200">
                <a:latin typeface="Calibri" pitchFamily="34" charset="0"/>
              </a:rPr>
              <a:t>How many days is this program running?  </a:t>
            </a:r>
          </a:p>
          <a:p>
            <a:pPr eaLnBrk="1" hangingPunct="1">
              <a:buFont typeface="Arial" charset="0"/>
              <a:buChar char="•"/>
            </a:pPr>
            <a:r>
              <a:rPr lang="en-CA" altLang="en-US" sz="3200">
                <a:latin typeface="Calibri" pitchFamily="34" charset="0"/>
              </a:rPr>
              <a:t>How many meals should be reported each day?  </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126" eaLnBrk="1" fontAlgn="auto" hangingPunct="1">
              <a:spcAft>
                <a:spcPts val="0"/>
              </a:spcAft>
              <a:defRPr/>
            </a:pPr>
            <a:r>
              <a:rPr lang="en-CA" sz="9600" b="1" dirty="0" smtClean="0">
                <a:solidFill>
                  <a:srgbClr val="00B050"/>
                </a:solidFill>
              </a:rPr>
              <a:t>0</a:t>
            </a:r>
            <a:endParaRPr lang="en-CA" sz="9600" b="1" dirty="0">
              <a:solidFill>
                <a:srgbClr val="00B050"/>
              </a:solidFill>
            </a:endParaRPr>
          </a:p>
        </p:txBody>
      </p:sp>
      <p:sp>
        <p:nvSpPr>
          <p:cNvPr id="25603" name="Content Placeholder 2"/>
          <p:cNvSpPr>
            <a:spLocks noGrp="1"/>
          </p:cNvSpPr>
          <p:nvPr>
            <p:ph idx="1"/>
          </p:nvPr>
        </p:nvSpPr>
        <p:spPr>
          <a:xfrm>
            <a:off x="1096963" y="1736725"/>
            <a:ext cx="10055225" cy="4500563"/>
          </a:xfrm>
        </p:spPr>
        <p:txBody>
          <a:bodyPr/>
          <a:lstStyle/>
          <a:p>
            <a:pPr eaLnBrk="1" hangingPunct="1">
              <a:buFont typeface="Wingdings" pitchFamily="2" charset="2"/>
              <a:buChar char="§"/>
            </a:pPr>
            <a:r>
              <a:rPr lang="en-CA" altLang="en-US" sz="3600" smtClean="0"/>
              <a:t>This does not qualify for a Snack Program as there are no fruits/vegetables being offered.  If you simply switched out either the milk or the granola bar with a fruit/vegetable such as bananas, you would have a proper Snack.</a:t>
            </a:r>
          </a:p>
          <a:p>
            <a:pPr eaLnBrk="1" hangingPunct="1">
              <a:buFont typeface="Wingdings" pitchFamily="2" charset="2"/>
              <a:buChar char="§"/>
            </a:pPr>
            <a:r>
              <a:rPr lang="en-CA" altLang="en-US" sz="3600" smtClean="0"/>
              <a:t>This program operates </a:t>
            </a:r>
            <a:r>
              <a:rPr lang="en-CA" altLang="en-US" sz="3600" b="1" smtClean="0"/>
              <a:t>5</a:t>
            </a:r>
            <a:r>
              <a:rPr lang="en-CA" altLang="en-US" sz="3600" smtClean="0"/>
              <a:t> days/week.</a:t>
            </a:r>
          </a:p>
          <a:p>
            <a:pPr eaLnBrk="1" hangingPunct="1">
              <a:buFont typeface="Wingdings" pitchFamily="2" charset="2"/>
              <a:buChar char="§"/>
            </a:pPr>
            <a:r>
              <a:rPr lang="en-CA" altLang="en-US" sz="3600" smtClean="0"/>
              <a:t>The total reported meals served/day should be </a:t>
            </a:r>
            <a:r>
              <a:rPr lang="en-CA" altLang="en-US" sz="3600" b="1" smtClean="0"/>
              <a:t>320</a:t>
            </a:r>
            <a:r>
              <a:rPr lang="en-CA" altLang="en-US" sz="3600" smtClean="0"/>
              <a:t> (20 bins x 16 classrooms)</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eaLnBrk="1" fontAlgn="auto" hangingPunct="1">
              <a:spcAft>
                <a:spcPts val="0"/>
              </a:spcAft>
              <a:defRPr/>
            </a:pPr>
            <a:r>
              <a:rPr lang="en-CA" sz="4799" b="1" dirty="0" smtClean="0">
                <a:solidFill>
                  <a:srgbClr val="00B050"/>
                </a:solidFill>
              </a:rPr>
              <a:t>Sit Down Breakfast Program</a:t>
            </a:r>
            <a:r>
              <a:rPr lang="en-CA" sz="4799" dirty="0" smtClean="0">
                <a:solidFill>
                  <a:schemeClr val="tx1">
                    <a:lumMod val="75000"/>
                    <a:lumOff val="25000"/>
                  </a:schemeClr>
                </a:solidFill>
              </a:rPr>
              <a:t/>
            </a:r>
            <a:br>
              <a:rPr lang="en-CA" sz="4799" dirty="0" smtClean="0">
                <a:solidFill>
                  <a:schemeClr val="tx1">
                    <a:lumMod val="75000"/>
                    <a:lumOff val="25000"/>
                  </a:schemeClr>
                </a:solidFill>
              </a:rPr>
            </a:br>
            <a:r>
              <a:rPr lang="en-CA" sz="4799" dirty="0" smtClean="0">
                <a:solidFill>
                  <a:schemeClr val="tx1">
                    <a:lumMod val="75000"/>
                    <a:lumOff val="25000"/>
                  </a:schemeClr>
                </a:solidFill>
              </a:rPr>
              <a:t>Currently reporting </a:t>
            </a:r>
            <a:r>
              <a:rPr lang="en-CA" sz="4799" b="1" dirty="0" smtClean="0">
                <a:solidFill>
                  <a:schemeClr val="tx1">
                    <a:lumMod val="75000"/>
                    <a:lumOff val="25000"/>
                  </a:schemeClr>
                </a:solidFill>
              </a:rPr>
              <a:t>25</a:t>
            </a:r>
            <a:r>
              <a:rPr lang="en-CA" sz="4799" dirty="0" smtClean="0">
                <a:solidFill>
                  <a:schemeClr val="tx1">
                    <a:lumMod val="75000"/>
                    <a:lumOff val="25000"/>
                  </a:schemeClr>
                </a:solidFill>
              </a:rPr>
              <a:t> students</a:t>
            </a:r>
            <a:endParaRPr lang="en-CA" sz="4799" dirty="0">
              <a:solidFill>
                <a:schemeClr val="tx1">
                  <a:lumMod val="75000"/>
                  <a:lumOff val="25000"/>
                </a:schemeClr>
              </a:solidFill>
            </a:endParaRPr>
          </a:p>
        </p:txBody>
      </p:sp>
      <p:pic>
        <p:nvPicPr>
          <p:cNvPr id="26627" name="Content Placeholder 3" descr="&lt;strong&gt;CheeriOs&lt;/strong&gt; fark request for avatar image | TigerDroppings.com"/>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844675"/>
            <a:ext cx="1439863" cy="1439863"/>
          </a:xfrm>
        </p:spPr>
      </p:pic>
      <p:pic>
        <p:nvPicPr>
          <p:cNvPr id="26628" name="Picture 4" descr="Great Value Reduced Fat 2% &lt;strong&gt;Milk&lt;/strong&gt;, 1gal - Walmart.co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1844675"/>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Vector &lt;strong&gt;Apple&lt;/strong&gt; - Download Free Vector Art, Stock Graphics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1952625"/>
            <a:ext cx="20637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5138" y="1751013"/>
            <a:ext cx="2401887"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IKEA Children's &lt;strong&gt;Bowls&lt;/strong&gt; | Alicia Voorhies | Flick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02788" y="184467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8"/>
          <p:cNvSpPr txBox="1">
            <a:spLocks noChangeArrowheads="1"/>
          </p:cNvSpPr>
          <p:nvPr/>
        </p:nvSpPr>
        <p:spPr bwMode="auto">
          <a:xfrm>
            <a:off x="1155700" y="3127375"/>
            <a:ext cx="86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5400">
                <a:latin typeface="Calibri" pitchFamily="34" charset="0"/>
              </a:rPr>
              <a:t>2</a:t>
            </a:r>
          </a:p>
        </p:txBody>
      </p:sp>
      <p:sp>
        <p:nvSpPr>
          <p:cNvPr id="26633" name="TextBox 9"/>
          <p:cNvSpPr txBox="1">
            <a:spLocks noChangeArrowheads="1"/>
          </p:cNvSpPr>
          <p:nvPr/>
        </p:nvSpPr>
        <p:spPr bwMode="auto">
          <a:xfrm>
            <a:off x="2895600" y="3194050"/>
            <a:ext cx="17240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5400">
                <a:latin typeface="Calibri" pitchFamily="34" charset="0"/>
              </a:rPr>
              <a:t>3 ltrs</a:t>
            </a:r>
          </a:p>
        </p:txBody>
      </p:sp>
      <p:sp>
        <p:nvSpPr>
          <p:cNvPr id="26634" name="TextBox 10"/>
          <p:cNvSpPr txBox="1">
            <a:spLocks noChangeArrowheads="1"/>
          </p:cNvSpPr>
          <p:nvPr/>
        </p:nvSpPr>
        <p:spPr bwMode="auto">
          <a:xfrm>
            <a:off x="5214938" y="3194050"/>
            <a:ext cx="10810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5400">
                <a:latin typeface="Calibri" pitchFamily="34" charset="0"/>
              </a:rPr>
              <a:t>25</a:t>
            </a:r>
          </a:p>
        </p:txBody>
      </p:sp>
      <p:sp>
        <p:nvSpPr>
          <p:cNvPr id="26635" name="TextBox 11"/>
          <p:cNvSpPr txBox="1">
            <a:spLocks noChangeArrowheads="1"/>
          </p:cNvSpPr>
          <p:nvPr/>
        </p:nvSpPr>
        <p:spPr bwMode="auto">
          <a:xfrm>
            <a:off x="7042150" y="3221038"/>
            <a:ext cx="1573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5400">
                <a:latin typeface="Calibri" pitchFamily="34" charset="0"/>
              </a:rPr>
              <a:t>Tray</a:t>
            </a:r>
          </a:p>
        </p:txBody>
      </p:sp>
      <p:sp>
        <p:nvSpPr>
          <p:cNvPr id="26636" name="TextBox 12"/>
          <p:cNvSpPr txBox="1">
            <a:spLocks noChangeArrowheads="1"/>
          </p:cNvSpPr>
          <p:nvPr/>
        </p:nvSpPr>
        <p:spPr bwMode="auto">
          <a:xfrm>
            <a:off x="9853613" y="3216275"/>
            <a:ext cx="1223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r>
              <a:rPr lang="en-CA" altLang="en-US" sz="5400">
                <a:latin typeface="Calibri" pitchFamily="34" charset="0"/>
              </a:rPr>
              <a:t>25</a:t>
            </a:r>
          </a:p>
        </p:txBody>
      </p:sp>
      <p:sp>
        <p:nvSpPr>
          <p:cNvPr id="26637" name="TextBox 13"/>
          <p:cNvSpPr txBox="1">
            <a:spLocks noChangeArrowheads="1"/>
          </p:cNvSpPr>
          <p:nvPr/>
        </p:nvSpPr>
        <p:spPr bwMode="auto">
          <a:xfrm>
            <a:off x="765175" y="4567238"/>
            <a:ext cx="1018222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buFont typeface="Wingdings" pitchFamily="2" charset="2"/>
              <a:buChar char="§"/>
            </a:pPr>
            <a:r>
              <a:rPr lang="en-CA" altLang="en-US" sz="3600">
                <a:latin typeface="Calibri" pitchFamily="34" charset="0"/>
              </a:rPr>
              <a:t>How many kids are they serving?  </a:t>
            </a:r>
            <a:r>
              <a:rPr lang="en-CA" altLang="en-US" sz="2800">
                <a:latin typeface="Calibri" pitchFamily="34" charset="0"/>
              </a:rPr>
              <a:t>1400g/30g=46 cereal servings;  3 litres milk = 13.2 cups </a:t>
            </a:r>
          </a:p>
          <a:p>
            <a:pPr eaLnBrk="1" hangingPunct="1">
              <a:buFont typeface="Wingdings" pitchFamily="2" charset="2"/>
              <a:buChar char="§"/>
            </a:pPr>
            <a:r>
              <a:rPr lang="en-CA" altLang="en-US" sz="3600">
                <a:latin typeface="Calibri" pitchFamily="34" charset="0"/>
              </a:rPr>
              <a:t>They are serving </a:t>
            </a:r>
            <a:r>
              <a:rPr lang="en-CA" altLang="en-US" sz="3600" b="1">
                <a:latin typeface="Calibri" pitchFamily="34" charset="0"/>
              </a:rPr>
              <a:t>13</a:t>
            </a:r>
            <a:r>
              <a:rPr lang="en-CA" altLang="en-US" sz="3600">
                <a:latin typeface="Calibri" pitchFamily="34" charset="0"/>
              </a:rPr>
              <a:t> – </a:t>
            </a:r>
            <a:r>
              <a:rPr lang="en-CA" altLang="en-US" sz="3600" b="1">
                <a:latin typeface="Calibri" pitchFamily="34" charset="0"/>
              </a:rPr>
              <a:t>14</a:t>
            </a:r>
            <a:r>
              <a:rPr lang="en-CA" altLang="en-US" sz="3600">
                <a:latin typeface="Calibri" pitchFamily="34" charset="0"/>
              </a:rPr>
              <a:t> kids </a:t>
            </a:r>
          </a:p>
          <a:p>
            <a:pPr eaLnBrk="1" hangingPunct="1">
              <a:buFont typeface="Wingdings" pitchFamily="2" charset="2"/>
              <a:buChar char="§"/>
            </a:pPr>
            <a:endParaRPr lang="en-CA" altLang="en-US" sz="3600">
              <a:latin typeface="Calibri"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152400"/>
            <a:ext cx="9750425" cy="1620838"/>
          </a:xfrm>
        </p:spPr>
        <p:txBody>
          <a:bodyPr/>
          <a:lstStyle/>
          <a:p>
            <a:pPr algn="ctr" defTabSz="914126" eaLnBrk="1" fontAlgn="auto" hangingPunct="1">
              <a:spcAft>
                <a:spcPts val="0"/>
              </a:spcAft>
              <a:defRPr/>
            </a:pPr>
            <a:r>
              <a:rPr lang="en-US" sz="4400" b="1" dirty="0" smtClean="0">
                <a:solidFill>
                  <a:schemeClr val="accent6">
                    <a:lumMod val="60000"/>
                    <a:lumOff val="40000"/>
                  </a:schemeClr>
                </a:solidFill>
              </a:rPr>
              <a:t>  </a:t>
            </a:r>
            <a:r>
              <a:rPr lang="en-US" sz="4400" b="1" dirty="0" smtClean="0">
                <a:solidFill>
                  <a:schemeClr val="accent2"/>
                </a:solidFill>
              </a:rPr>
              <a:t>AVERAGE DAILY PARTICIPATION</a:t>
            </a:r>
            <a:br>
              <a:rPr lang="en-US" sz="4400" b="1" dirty="0" smtClean="0">
                <a:solidFill>
                  <a:schemeClr val="accent2"/>
                </a:solidFill>
              </a:rPr>
            </a:br>
            <a:r>
              <a:rPr lang="en-US" sz="4400" b="1" dirty="0" smtClean="0">
                <a:solidFill>
                  <a:schemeClr val="accent2"/>
                </a:solidFill>
              </a:rPr>
              <a:t> (ADP)</a:t>
            </a:r>
            <a:endParaRPr lang="en-US" sz="4400" b="1" dirty="0">
              <a:solidFill>
                <a:schemeClr val="accent2"/>
              </a:solidFill>
            </a:endParaRPr>
          </a:p>
        </p:txBody>
      </p:sp>
      <p:sp>
        <p:nvSpPr>
          <p:cNvPr id="6" name="Content Placeholder 5"/>
          <p:cNvSpPr>
            <a:spLocks noGrp="1"/>
          </p:cNvSpPr>
          <p:nvPr>
            <p:ph idx="1"/>
          </p:nvPr>
        </p:nvSpPr>
        <p:spPr>
          <a:xfrm>
            <a:off x="1219200" y="2060575"/>
            <a:ext cx="9750425" cy="4248150"/>
          </a:xfrm>
        </p:spPr>
        <p:txBody>
          <a:bodyPr rtlCol="0">
            <a:normAutofit/>
          </a:bodyPr>
          <a:lstStyle/>
          <a:p>
            <a:pPr marL="91413" indent="-91413" algn="ctr" defTabSz="914126" eaLnBrk="1" fontAlgn="auto" hangingPunct="1">
              <a:defRPr/>
            </a:pPr>
            <a:endParaRPr lang="en-US" sz="4000" dirty="0" smtClean="0">
              <a:solidFill>
                <a:schemeClr val="accent3"/>
              </a:solidFill>
            </a:endParaRPr>
          </a:p>
          <a:p>
            <a:pPr marL="91413" indent="-91413" algn="ctr" defTabSz="914126" eaLnBrk="1" fontAlgn="auto" hangingPunct="1">
              <a:defRPr/>
            </a:pPr>
            <a:r>
              <a:rPr lang="en-US" sz="4000" dirty="0" smtClean="0">
                <a:solidFill>
                  <a:schemeClr val="accent3"/>
                </a:solidFill>
              </a:rPr>
              <a:t>What did you prepare for?</a:t>
            </a:r>
            <a:endParaRPr lang="en-US" sz="4000" dirty="0">
              <a:solidFill>
                <a:schemeClr val="accent3"/>
              </a:solidFill>
            </a:endParaRPr>
          </a:p>
          <a:p>
            <a:pPr marL="91413" indent="-91413" algn="ctr" defTabSz="914126" eaLnBrk="1" fontAlgn="auto" hangingPunct="1">
              <a:defRPr/>
            </a:pPr>
            <a:r>
              <a:rPr lang="en-US" sz="4000" dirty="0" smtClean="0">
                <a:solidFill>
                  <a:schemeClr val="accent3"/>
                </a:solidFill>
              </a:rPr>
              <a:t>No longer counting number of student served…Now counting </a:t>
            </a:r>
          </a:p>
          <a:p>
            <a:pPr marL="0" indent="0" algn="ctr" defTabSz="914126" eaLnBrk="1" fontAlgn="auto" hangingPunct="1">
              <a:buFont typeface="Calibri" panose="020F0502020204030204" pitchFamily="34" charset="0"/>
              <a:buNone/>
              <a:defRPr/>
            </a:pPr>
            <a:r>
              <a:rPr lang="en-US" sz="4000" b="1" u="sng" dirty="0" smtClean="0">
                <a:solidFill>
                  <a:schemeClr val="accent3"/>
                </a:solidFill>
              </a:rPr>
              <a:t>MEALS PREPARED.</a:t>
            </a:r>
          </a:p>
          <a:p>
            <a:pPr marL="0" indent="0" defTabSz="914126" eaLnBrk="1" fontAlgn="auto" hangingPunct="1">
              <a:buFont typeface="Calibri" panose="020F0502020204030204" pitchFamily="34" charset="0"/>
              <a:buNone/>
              <a:defRPr/>
            </a:pPr>
            <a:endParaRPr lang="en-US" sz="1999" dirty="0">
              <a:solidFill>
                <a:schemeClr val="tx1">
                  <a:lumMod val="75000"/>
                  <a:lumOff val="25000"/>
                </a:schemeClr>
              </a:solidFill>
            </a:endParaRPr>
          </a:p>
          <a:p>
            <a:pPr marL="0" indent="0" defTabSz="914126" eaLnBrk="1" fontAlgn="auto" hangingPunct="1">
              <a:buFont typeface="Calibri" panose="020F0502020204030204" pitchFamily="34" charset="0"/>
              <a:buNone/>
              <a:defRPr/>
            </a:pPr>
            <a:endParaRPr lang="en-US" sz="1999" dirty="0">
              <a:solidFill>
                <a:schemeClr val="tx1">
                  <a:lumMod val="75000"/>
                  <a:lumOff val="25000"/>
                </a:schemeClr>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5538" y="276225"/>
            <a:ext cx="10056812" cy="1449388"/>
          </a:xfrm>
        </p:spPr>
        <p:txBody>
          <a:bodyPr>
            <a:normAutofit fontScale="90000"/>
          </a:bodyPr>
          <a:lstStyle/>
          <a:p>
            <a:pPr defTabSz="914126" eaLnBrk="1" fontAlgn="auto" hangingPunct="1">
              <a:spcAft>
                <a:spcPts val="0"/>
              </a:spcAft>
              <a:defRPr/>
            </a:pPr>
            <a:r>
              <a:rPr lang="en-US" sz="5400" b="1" dirty="0" smtClean="0">
                <a:solidFill>
                  <a:schemeClr val="accent3">
                    <a:lumMod val="75000"/>
                  </a:schemeClr>
                </a:solidFill>
              </a:rPr>
              <a:t>AM SNACK </a:t>
            </a:r>
            <a:br>
              <a:rPr lang="en-US" sz="5400" b="1" dirty="0" smtClean="0">
                <a:solidFill>
                  <a:schemeClr val="accent3">
                    <a:lumMod val="75000"/>
                  </a:schemeClr>
                </a:solidFill>
              </a:rPr>
            </a:br>
            <a:r>
              <a:rPr lang="en-US" sz="5400" b="1" dirty="0">
                <a:solidFill>
                  <a:schemeClr val="accent3">
                    <a:lumMod val="75000"/>
                  </a:schemeClr>
                </a:solidFill>
              </a:rPr>
              <a:t> </a:t>
            </a:r>
            <a:r>
              <a:rPr lang="en-US" sz="5400" b="1" dirty="0" smtClean="0">
                <a:solidFill>
                  <a:schemeClr val="accent3">
                    <a:lumMod val="75000"/>
                  </a:schemeClr>
                </a:solidFill>
              </a:rPr>
              <a:t>              </a:t>
            </a:r>
            <a:r>
              <a:rPr lang="en-US" sz="4799" b="1" dirty="0" smtClean="0">
                <a:solidFill>
                  <a:schemeClr val="accent1">
                    <a:lumMod val="75000"/>
                  </a:schemeClr>
                </a:solidFill>
              </a:rPr>
              <a:t>– Bins Going to 10 Classrooms</a:t>
            </a:r>
            <a:endParaRPr lang="en-US" sz="4799" b="1" dirty="0">
              <a:solidFill>
                <a:schemeClr val="accent1">
                  <a:lumMod val="75000"/>
                </a:schemeClr>
              </a:solidFill>
            </a:endParaRPr>
          </a:p>
        </p:txBody>
      </p:sp>
      <p:pic>
        <p:nvPicPr>
          <p:cNvPr id="10243" name="Content Placeholder 6" descr="Red &lt;strong&gt;Apple&lt;/strong&gt; | Free Download Clip Art | Free Clip Art | on ..."/>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93838" y="1939925"/>
            <a:ext cx="1979612" cy="1979613"/>
          </a:xfrm>
        </p:spPr>
      </p:pic>
      <p:pic>
        <p:nvPicPr>
          <p:cNvPr id="10244" name="Picture 7" descr="Actually, Greek &lt;strong&gt;Yogurt&lt;/strong&gt; Isn't Your Favorite Kind Of &lt;strong&gt;Yogurt&lt;/strong&g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1771650"/>
            <a:ext cx="33845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7300" y="4010025"/>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1"/>
          <p:cNvSpPr txBox="1">
            <a:spLocks noChangeArrowheads="1"/>
          </p:cNvSpPr>
          <p:nvPr/>
        </p:nvSpPr>
        <p:spPr bwMode="auto">
          <a:xfrm>
            <a:off x="1522413" y="5516563"/>
            <a:ext cx="8856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CA" altLang="en-US" sz="3600" b="1">
                <a:latin typeface="Constantia" pitchFamily="18" charset="0"/>
              </a:rPr>
              <a:t>How many did they prepare for?   </a:t>
            </a:r>
          </a:p>
        </p:txBody>
      </p:sp>
      <p:pic>
        <p:nvPicPr>
          <p:cNvPr id="10247" name="Picture 12" descr="&lt;strong&gt;13&lt;/strong&gt; - Dr. Odd"/>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0725" y="4070350"/>
            <a:ext cx="8905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2276475"/>
            <a:ext cx="9648825" cy="1570038"/>
          </a:xfrm>
          <a:prstGeom prst="rect">
            <a:avLst/>
          </a:prstGeom>
          <a:noFill/>
        </p:spPr>
        <p:txBody>
          <a:bodyPr>
            <a:spAutoFit/>
          </a:bodyPr>
          <a:lstStyle/>
          <a:p>
            <a:pPr defTabSz="1218987" fontAlgn="auto">
              <a:spcBef>
                <a:spcPts val="0"/>
              </a:spcBef>
              <a:spcAft>
                <a:spcPts val="0"/>
              </a:spcAft>
              <a:defRPr/>
            </a:pPr>
            <a:r>
              <a:rPr lang="en-CA" sz="9600" b="1" dirty="0">
                <a:latin typeface="+mn-lt"/>
                <a:cs typeface="+mn-cs"/>
              </a:rPr>
              <a:t>130</a:t>
            </a:r>
            <a:r>
              <a:rPr lang="en-CA" sz="7200" dirty="0">
                <a:latin typeface="+mn-lt"/>
                <a:cs typeface="+mn-cs"/>
              </a:rPr>
              <a:t> - </a:t>
            </a:r>
            <a:r>
              <a:rPr lang="en-CA" sz="5400" dirty="0">
                <a:latin typeface="+mn-lt"/>
                <a:cs typeface="+mn-cs"/>
              </a:rPr>
              <a:t> </a:t>
            </a:r>
            <a:r>
              <a:rPr lang="en-CA" sz="5400" b="1" dirty="0">
                <a:solidFill>
                  <a:schemeClr val="accent1">
                    <a:lumMod val="75000"/>
                  </a:schemeClr>
                </a:solidFill>
                <a:latin typeface="+mn-lt"/>
                <a:cs typeface="+mn-cs"/>
              </a:rPr>
              <a:t>Snacks were prepared.</a:t>
            </a:r>
          </a:p>
        </p:txBody>
      </p:sp>
      <p:sp>
        <p:nvSpPr>
          <p:cNvPr id="5" name="TextBox 4"/>
          <p:cNvSpPr txBox="1"/>
          <p:nvPr/>
        </p:nvSpPr>
        <p:spPr>
          <a:xfrm>
            <a:off x="1270000" y="4221163"/>
            <a:ext cx="9504363" cy="1200150"/>
          </a:xfrm>
          <a:prstGeom prst="rect">
            <a:avLst/>
          </a:prstGeom>
          <a:noFill/>
        </p:spPr>
        <p:txBody>
          <a:bodyPr>
            <a:spAutoFit/>
          </a:bodyPr>
          <a:lstStyle/>
          <a:p>
            <a:pPr defTabSz="1218987" fontAlgn="auto">
              <a:spcBef>
                <a:spcPts val="0"/>
              </a:spcBef>
              <a:spcAft>
                <a:spcPts val="0"/>
              </a:spcAft>
              <a:defRPr/>
            </a:pPr>
            <a:r>
              <a:rPr lang="en-CA" sz="3200" dirty="0">
                <a:solidFill>
                  <a:schemeClr val="accent1">
                    <a:lumMod val="75000"/>
                  </a:schemeClr>
                </a:solidFill>
                <a:latin typeface="+mn-lt"/>
                <a:cs typeface="+mn-cs"/>
              </a:rPr>
              <a:t>There are enough of both food groups for </a:t>
            </a:r>
            <a:r>
              <a:rPr lang="en-CA" sz="4000" b="1" dirty="0">
                <a:solidFill>
                  <a:schemeClr val="accent1">
                    <a:lumMod val="75000"/>
                  </a:schemeClr>
                </a:solidFill>
                <a:latin typeface="+mn-lt"/>
                <a:cs typeface="+mn-cs"/>
              </a:rPr>
              <a:t>13</a:t>
            </a:r>
            <a:r>
              <a:rPr lang="en-CA" sz="3200" dirty="0">
                <a:solidFill>
                  <a:schemeClr val="accent1">
                    <a:lumMod val="75000"/>
                  </a:schemeClr>
                </a:solidFill>
                <a:latin typeface="+mn-lt"/>
                <a:cs typeface="+mn-cs"/>
              </a:rPr>
              <a:t> complete snacks.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750425" cy="1712913"/>
          </a:xfrm>
        </p:spPr>
        <p:txBody>
          <a:bodyPr>
            <a:noAutofit/>
          </a:bodyPr>
          <a:lstStyle/>
          <a:p>
            <a:pPr defTabSz="914126" eaLnBrk="1" fontAlgn="auto" hangingPunct="1">
              <a:spcAft>
                <a:spcPts val="0"/>
              </a:spcAft>
              <a:defRPr/>
            </a:pPr>
            <a:r>
              <a:rPr lang="en-US" sz="4000" b="1" dirty="0" smtClean="0">
                <a:solidFill>
                  <a:srgbClr val="00B050"/>
                </a:solidFill>
              </a:rPr>
              <a:t>				</a:t>
            </a:r>
            <a:r>
              <a:rPr lang="en-US" sz="4800" b="1" dirty="0" smtClean="0">
                <a:solidFill>
                  <a:srgbClr val="00B050"/>
                </a:solidFill>
              </a:rPr>
              <a:t>EMM</a:t>
            </a:r>
            <a:r>
              <a:rPr lang="en-US" sz="4800" b="1" dirty="0" smtClean="0">
                <a:solidFill>
                  <a:schemeClr val="tx1">
                    <a:lumMod val="75000"/>
                    <a:lumOff val="25000"/>
                  </a:schemeClr>
                </a:solidFill>
              </a:rPr>
              <a:t> </a:t>
            </a:r>
            <a:r>
              <a:rPr lang="en-US" sz="4000" b="1" dirty="0" smtClean="0">
                <a:solidFill>
                  <a:schemeClr val="accent3"/>
                </a:solidFill>
              </a:rPr>
              <a:t> </a:t>
            </a:r>
            <a:br>
              <a:rPr lang="en-US" sz="4000" b="1" dirty="0" smtClean="0">
                <a:solidFill>
                  <a:schemeClr val="accent3"/>
                </a:solidFill>
              </a:rPr>
            </a:br>
            <a:r>
              <a:rPr lang="en-US" sz="4000" b="1" dirty="0" smtClean="0">
                <a:solidFill>
                  <a:schemeClr val="accent3"/>
                </a:solidFill>
              </a:rPr>
              <a:t>		</a:t>
            </a:r>
            <a:r>
              <a:rPr lang="en-US" sz="4000" b="1" dirty="0" smtClean="0">
                <a:solidFill>
                  <a:schemeClr val="tx1">
                    <a:lumMod val="75000"/>
                    <a:lumOff val="25000"/>
                  </a:schemeClr>
                </a:solidFill>
              </a:rPr>
              <a:t>350</a:t>
            </a:r>
            <a:r>
              <a:rPr lang="en-US" sz="4000" b="1" dirty="0" smtClean="0">
                <a:solidFill>
                  <a:schemeClr val="accent3"/>
                </a:solidFill>
              </a:rPr>
              <a:t> </a:t>
            </a:r>
            <a:r>
              <a:rPr lang="en-US" sz="4000" b="1" dirty="0" smtClean="0">
                <a:solidFill>
                  <a:srgbClr val="00B050"/>
                </a:solidFill>
              </a:rPr>
              <a:t>Students Enrolled;  </a:t>
            </a:r>
            <a:br>
              <a:rPr lang="en-US" sz="4000" b="1" dirty="0" smtClean="0">
                <a:solidFill>
                  <a:srgbClr val="00B050"/>
                </a:solidFill>
              </a:rPr>
            </a:br>
            <a:r>
              <a:rPr lang="en-US" sz="4000" b="1" dirty="0" smtClean="0">
                <a:solidFill>
                  <a:srgbClr val="00B050"/>
                </a:solidFill>
              </a:rPr>
              <a:t>		</a:t>
            </a:r>
            <a:r>
              <a:rPr lang="en-US" sz="4000" b="1" dirty="0" smtClean="0">
                <a:solidFill>
                  <a:schemeClr val="tx1"/>
                </a:solidFill>
              </a:rPr>
              <a:t>16 </a:t>
            </a:r>
            <a:r>
              <a:rPr lang="en-US" sz="4000" b="1" dirty="0" smtClean="0">
                <a:solidFill>
                  <a:srgbClr val="00B050"/>
                </a:solidFill>
              </a:rPr>
              <a:t>Classes;  Bins in Classes</a:t>
            </a:r>
            <a:endParaRPr lang="en-US" sz="4000" b="1" dirty="0">
              <a:solidFill>
                <a:srgbClr val="00B050"/>
              </a:solidFill>
            </a:endParaRPr>
          </a:p>
        </p:txBody>
      </p:sp>
      <p:pic>
        <p:nvPicPr>
          <p:cNvPr id="12291" name="Picture 6" descr="DO YOU LIKE &lt;strong&gt;CHEESE&lt;/strong&g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2133600"/>
            <a:ext cx="17716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File:Single &lt;strong&gt;apple&lt;/strong&gt;.png - Wikipedi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9725" y="1870075"/>
            <a:ext cx="169068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File:Triscuit-&lt;strong&gt;Crackers&lt;/strong&gt;.jpg - Wikipedi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9363" y="1911350"/>
            <a:ext cx="45624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Printable &lt;strong&gt;Numbers&lt;/strong&gt; for Kids. Charts and Activities. &lt;strong&gt;Numbers&lt;/strong&gt; ..."/>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513" y="3921125"/>
            <a:ext cx="166211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3932238"/>
            <a:ext cx="166528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66075" y="3879850"/>
            <a:ext cx="16573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12"/>
          <p:cNvSpPr txBox="1">
            <a:spLocks noChangeArrowheads="1"/>
          </p:cNvSpPr>
          <p:nvPr/>
        </p:nvSpPr>
        <p:spPr bwMode="auto">
          <a:xfrm>
            <a:off x="1412875" y="5649913"/>
            <a:ext cx="871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CA" altLang="en-US" sz="4000">
                <a:latin typeface="Calibri" pitchFamily="34" charset="0"/>
              </a:rPr>
              <a:t>How many did they prepare for?  </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758825"/>
            <a:ext cx="10055225" cy="3565525"/>
          </a:xfrm>
        </p:spPr>
        <p:txBody>
          <a:bodyPr/>
          <a:lstStyle/>
          <a:p>
            <a:pPr algn="ctr" defTabSz="914126" eaLnBrk="1" fontAlgn="auto" hangingPunct="1">
              <a:spcAft>
                <a:spcPts val="0"/>
              </a:spcAft>
              <a:defRPr/>
            </a:pPr>
            <a:r>
              <a:rPr lang="en-US" sz="9600" b="1" dirty="0" smtClean="0"/>
              <a:t>160</a:t>
            </a:r>
            <a:r>
              <a:rPr lang="en-US" dirty="0" smtClean="0"/>
              <a:t>  </a:t>
            </a:r>
            <a:br>
              <a:rPr lang="en-US" dirty="0" smtClean="0"/>
            </a:br>
            <a:r>
              <a:rPr lang="en-US" b="1" dirty="0" smtClean="0">
                <a:solidFill>
                  <a:schemeClr val="accent1">
                    <a:lumMod val="75000"/>
                  </a:schemeClr>
                </a:solidFill>
              </a:rPr>
              <a:t>10 Early Morning Meals were prepared per class. </a:t>
            </a:r>
            <a:endParaRPr lang="en-US" b="1" dirty="0">
              <a:solidFill>
                <a:schemeClr val="accent1">
                  <a:lumMod val="75000"/>
                </a:schemeClr>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5225" cy="1449387"/>
          </a:xfrm>
        </p:spPr>
        <p:txBody>
          <a:bodyPr/>
          <a:lstStyle/>
          <a:p>
            <a:pPr defTabSz="914126" eaLnBrk="1" fontAlgn="auto" hangingPunct="1">
              <a:spcAft>
                <a:spcPts val="0"/>
              </a:spcAft>
              <a:defRPr/>
            </a:pPr>
            <a:r>
              <a:rPr lang="en-US" sz="4799" b="1" dirty="0" smtClean="0">
                <a:solidFill>
                  <a:srgbClr val="00B050"/>
                </a:solidFill>
              </a:rPr>
              <a:t>PM Snack </a:t>
            </a:r>
            <a:r>
              <a:rPr lang="en-US" sz="4799" dirty="0" smtClean="0">
                <a:solidFill>
                  <a:srgbClr val="92D050"/>
                </a:solidFill>
              </a:rPr>
              <a:t>– School Feeds </a:t>
            </a:r>
            <a:r>
              <a:rPr lang="en-US" sz="4799" b="1" dirty="0" smtClean="0">
                <a:solidFill>
                  <a:schemeClr val="tx1"/>
                </a:solidFill>
              </a:rPr>
              <a:t>450</a:t>
            </a:r>
            <a:r>
              <a:rPr lang="en-US" sz="4799" dirty="0" smtClean="0">
                <a:solidFill>
                  <a:srgbClr val="92D050"/>
                </a:solidFill>
              </a:rPr>
              <a:t> Kids Grab &amp; Go Style, </a:t>
            </a:r>
            <a:r>
              <a:rPr lang="en-US" sz="4799" b="1" dirty="0" smtClean="0">
                <a:solidFill>
                  <a:schemeClr val="tx1"/>
                </a:solidFill>
              </a:rPr>
              <a:t>4</a:t>
            </a:r>
            <a:r>
              <a:rPr lang="en-US" sz="4799" dirty="0" smtClean="0">
                <a:solidFill>
                  <a:srgbClr val="92D050"/>
                </a:solidFill>
              </a:rPr>
              <a:t> Separate Stations.</a:t>
            </a:r>
            <a:endParaRPr lang="en-US" sz="4799" dirty="0">
              <a:solidFill>
                <a:srgbClr val="92D050"/>
              </a:solidFill>
            </a:endParaRPr>
          </a:p>
        </p:txBody>
      </p:sp>
      <p:pic>
        <p:nvPicPr>
          <p:cNvPr id="14339" name="Picture 2" descr="File:Triscuit-&lt;strong&gt;Crackers&lt;/strong&gt;.jpg - Wikipedi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738" y="1916113"/>
            <a:ext cx="4579937"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DO YOU LIKE &lt;strong&gt;CHEESE&lt;/strong&g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1760538"/>
            <a:ext cx="2232025"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Free coloring pages of the &lt;strong&gt;number 15&lt;/strong&g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4076700"/>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Free coloring pages of the &lt;strong&gt;number 15&lt;/strong&g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3933825"/>
            <a:ext cx="11969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5"/>
          <p:cNvSpPr txBox="1">
            <a:spLocks noChangeArrowheads="1"/>
          </p:cNvSpPr>
          <p:nvPr/>
        </p:nvSpPr>
        <p:spPr bwMode="auto">
          <a:xfrm>
            <a:off x="1270000" y="5661025"/>
            <a:ext cx="9361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CA" altLang="en-US" sz="4000">
                <a:latin typeface="Calibri" pitchFamily="34" charset="0"/>
              </a:rPr>
              <a:t>How many did they prepare for?</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750425" cy="1836738"/>
          </a:xfrm>
        </p:spPr>
        <p:txBody>
          <a:bodyPr>
            <a:noAutofit/>
          </a:bodyPr>
          <a:lstStyle/>
          <a:p>
            <a:pPr algn="ctr" defTabSz="914126" eaLnBrk="1" fontAlgn="auto" hangingPunct="1">
              <a:spcAft>
                <a:spcPts val="0"/>
              </a:spcAft>
              <a:defRPr/>
            </a:pPr>
            <a:r>
              <a:rPr lang="en-US" sz="9600" b="1" dirty="0" smtClean="0">
                <a:solidFill>
                  <a:schemeClr val="accent3"/>
                </a:solidFill>
              </a:rPr>
              <a:t>0</a:t>
            </a:r>
            <a:r>
              <a:rPr lang="en-US" sz="9600" dirty="0" smtClean="0">
                <a:solidFill>
                  <a:schemeClr val="tx1">
                    <a:lumMod val="75000"/>
                    <a:lumOff val="25000"/>
                  </a:schemeClr>
                </a:solidFill>
              </a:rPr>
              <a:t>  </a:t>
            </a:r>
            <a:endParaRPr lang="en-US" sz="9600" dirty="0">
              <a:solidFill>
                <a:schemeClr val="tx1">
                  <a:lumMod val="75000"/>
                  <a:lumOff val="25000"/>
                </a:schemeClr>
              </a:solidFill>
            </a:endParaRPr>
          </a:p>
        </p:txBody>
      </p:sp>
      <p:sp>
        <p:nvSpPr>
          <p:cNvPr id="3" name="TextBox 2"/>
          <p:cNvSpPr txBox="1"/>
          <p:nvPr/>
        </p:nvSpPr>
        <p:spPr>
          <a:xfrm>
            <a:off x="1341438" y="2492375"/>
            <a:ext cx="10153650" cy="1754188"/>
          </a:xfrm>
          <a:prstGeom prst="rect">
            <a:avLst/>
          </a:prstGeom>
          <a:noFill/>
        </p:spPr>
        <p:txBody>
          <a:bodyPr>
            <a:spAutoFit/>
          </a:bodyPr>
          <a:lstStyle/>
          <a:p>
            <a:pPr marL="342900" indent="-342900" defTabSz="1218987" fontAlgn="auto">
              <a:spcBef>
                <a:spcPts val="0"/>
              </a:spcBef>
              <a:spcAft>
                <a:spcPts val="0"/>
              </a:spcAft>
              <a:buFont typeface="Arial" panose="020B0604020202020204" pitchFamily="34" charset="0"/>
              <a:buChar char="•"/>
              <a:defRPr/>
            </a:pPr>
            <a:r>
              <a:rPr lang="en-CA" sz="3600" b="1" dirty="0">
                <a:solidFill>
                  <a:schemeClr val="accent1">
                    <a:lumMod val="75000"/>
                  </a:schemeClr>
                </a:solidFill>
                <a:latin typeface="+mn-lt"/>
                <a:cs typeface="+mn-cs"/>
              </a:rPr>
              <a:t>No fruits or vegetables were included in the snack.  Fruits/Vegetables MUST be offered at EACH Student Nutrition Program.</a:t>
            </a:r>
          </a:p>
        </p:txBody>
      </p:sp>
      <p:sp>
        <p:nvSpPr>
          <p:cNvPr id="15364" name="TextBox 4"/>
          <p:cNvSpPr txBox="1">
            <a:spLocks noChangeArrowheads="1"/>
          </p:cNvSpPr>
          <p:nvPr/>
        </p:nvSpPr>
        <p:spPr bwMode="auto">
          <a:xfrm>
            <a:off x="1341438" y="4968875"/>
            <a:ext cx="9628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eaLnBrk="1" hangingPunct="1">
              <a:buFont typeface="Arial" charset="0"/>
              <a:buChar char="•"/>
            </a:pPr>
            <a:r>
              <a:rPr lang="en-CA" altLang="en-US" sz="3600" b="1">
                <a:latin typeface="Calibri" pitchFamily="34" charset="0"/>
              </a:rPr>
              <a:t>How can we correct this?</a:t>
            </a:r>
          </a:p>
        </p:txBody>
      </p:sp>
      <p:pic>
        <p:nvPicPr>
          <p:cNvPr id="15365" name="Picture 5" descr="Decorative &lt;strong&gt;Number 0&lt;/strong&gt;, Medium - Contemporary - House &lt;strong&gt;Numbers&lt;/strong&gt;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6713" y="152400"/>
            <a:ext cx="1079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800" y="3597275"/>
            <a:ext cx="10225088" cy="830263"/>
          </a:xfrm>
          <a:prstGeom prst="rect">
            <a:avLst/>
          </a:prstGeom>
          <a:noFill/>
        </p:spPr>
        <p:txBody>
          <a:bodyPr>
            <a:spAutoFit/>
          </a:bodyPr>
          <a:lstStyle/>
          <a:p>
            <a:pPr marL="571500" indent="-571500" defTabSz="1218987" fontAlgn="auto">
              <a:spcBef>
                <a:spcPts val="0"/>
              </a:spcBef>
              <a:spcAft>
                <a:spcPts val="0"/>
              </a:spcAft>
              <a:buFont typeface="Arial" panose="020B0604020202020204" pitchFamily="34" charset="0"/>
              <a:buChar char="•"/>
              <a:defRPr/>
            </a:pPr>
            <a:r>
              <a:rPr lang="en-CA" sz="3600" b="1" dirty="0">
                <a:solidFill>
                  <a:schemeClr val="accent1">
                    <a:lumMod val="75000"/>
                  </a:schemeClr>
                </a:solidFill>
                <a:latin typeface="+mn-lt"/>
                <a:cs typeface="+mn-cs"/>
              </a:rPr>
              <a:t>Add </a:t>
            </a:r>
            <a:r>
              <a:rPr lang="en-CA" sz="4800" b="1" dirty="0">
                <a:latin typeface="+mn-lt"/>
                <a:cs typeface="+mn-cs"/>
              </a:rPr>
              <a:t>15</a:t>
            </a:r>
            <a:r>
              <a:rPr lang="en-CA" sz="3600" b="1" dirty="0">
                <a:solidFill>
                  <a:schemeClr val="accent1">
                    <a:lumMod val="75000"/>
                  </a:schemeClr>
                </a:solidFill>
                <a:latin typeface="+mn-lt"/>
                <a:cs typeface="+mn-cs"/>
              </a:rPr>
              <a:t> apples to each station.</a:t>
            </a:r>
          </a:p>
        </p:txBody>
      </p:sp>
      <p:sp>
        <p:nvSpPr>
          <p:cNvPr id="3" name="TextBox 2"/>
          <p:cNvSpPr txBox="1"/>
          <p:nvPr/>
        </p:nvSpPr>
        <p:spPr>
          <a:xfrm>
            <a:off x="1701800" y="4724400"/>
            <a:ext cx="10369550" cy="647700"/>
          </a:xfrm>
          <a:prstGeom prst="rect">
            <a:avLst/>
          </a:prstGeom>
          <a:noFill/>
        </p:spPr>
        <p:txBody>
          <a:bodyPr>
            <a:spAutoFit/>
          </a:bodyPr>
          <a:lstStyle/>
          <a:p>
            <a:pPr marL="571500" indent="-571500" defTabSz="1218987" fontAlgn="auto">
              <a:spcBef>
                <a:spcPts val="0"/>
              </a:spcBef>
              <a:spcAft>
                <a:spcPts val="0"/>
              </a:spcAft>
              <a:buFont typeface="Arial" panose="020B0604020202020204" pitchFamily="34" charset="0"/>
              <a:buChar char="•"/>
              <a:defRPr/>
            </a:pPr>
            <a:r>
              <a:rPr lang="en-CA" sz="3600" b="1" dirty="0">
                <a:solidFill>
                  <a:schemeClr val="accent1">
                    <a:lumMod val="75000"/>
                  </a:schemeClr>
                </a:solidFill>
                <a:latin typeface="+mn-lt"/>
                <a:cs typeface="+mn-cs"/>
              </a:rPr>
              <a:t>Now how many did they prepare for?</a:t>
            </a:r>
          </a:p>
        </p:txBody>
      </p:sp>
      <p:pic>
        <p:nvPicPr>
          <p:cNvPr id="16388" name="Picture 3" descr="Vector &lt;strong&gt;Apple&lt;/strong&gt; - Download Free Vector Art, Stock Graphics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463" y="549275"/>
            <a:ext cx="4176712"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ECC49AD0-DBED-4FFE-B5E5-1F8E11B5322B}">
  <ds:schemaRef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purl.org/dc/elements/1.1/"/>
    <ds:schemaRef ds:uri="a4f35948-e619-41b3-aa29-22878b09cfd2"/>
    <ds:schemaRef ds:uri="http://schemas.microsoft.com/office/infopath/2007/PartnerControls"/>
    <ds:schemaRef ds:uri="http://schemas.openxmlformats.org/package/2006/metadata/core-properties"/>
    <ds:schemaRef ds:uri="40262f94-9f35-4ac3-9a90-690165a166b7"/>
  </ds:schemaRefs>
</ds:datastoreItem>
</file>

<file path=docProps/app.xml><?xml version="1.0" encoding="utf-8"?>
<Properties xmlns="http://schemas.openxmlformats.org/officeDocument/2006/extended-properties" xmlns:vt="http://schemas.openxmlformats.org/officeDocument/2006/docPropsVTypes">
  <Template>Retrospect</Template>
  <TotalTime>187</TotalTime>
  <Words>500</Words>
  <Application>Microsoft Office PowerPoint</Application>
  <PresentationFormat>Custom</PresentationFormat>
  <Paragraphs>67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 Light</vt:lpstr>
      <vt:lpstr>Calibri</vt:lpstr>
      <vt:lpstr>Constantia</vt:lpstr>
      <vt:lpstr>Arial Rounded MT Bold</vt:lpstr>
      <vt:lpstr>Wingdings</vt:lpstr>
      <vt:lpstr>Retrospect</vt:lpstr>
      <vt:lpstr>PowerPoint Presentation</vt:lpstr>
      <vt:lpstr>  AVERAGE DAILY PARTICIPATION  (ADP)</vt:lpstr>
      <vt:lpstr>AM SNACK                 – Bins Going to 10 Classrooms</vt:lpstr>
      <vt:lpstr>PowerPoint Presentation</vt:lpstr>
      <vt:lpstr>    EMM     350 Students Enrolled;     16 Classes;  Bins in Classes</vt:lpstr>
      <vt:lpstr>160   10 Early Morning Meals were prepared per class. </vt:lpstr>
      <vt:lpstr>PM Snack – School Feeds 450 Kids Grab &amp; Go Style, 4 Separate Stations.</vt:lpstr>
      <vt:lpstr>0  </vt:lpstr>
      <vt:lpstr>PowerPoint Presentation</vt:lpstr>
      <vt:lpstr>PowerPoint Presentation</vt:lpstr>
      <vt:lpstr>PowerPoint Presentation</vt:lpstr>
      <vt:lpstr>AM Snack Continued</vt:lpstr>
      <vt:lpstr>AM Snack Continued</vt:lpstr>
      <vt:lpstr>       Actually operating 2 days a week!</vt:lpstr>
      <vt:lpstr>Sit Down EMM, Designated 5 days/week, reporting 367 currently.</vt:lpstr>
      <vt:lpstr>PowerPoint Presentation</vt:lpstr>
      <vt:lpstr>Snack Program 16 Bins, collected and distributed each day.</vt:lpstr>
      <vt:lpstr>0</vt:lpstr>
      <vt:lpstr>Sit Down Breakfast Program Currently reporting 25 students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BRANT FOOD FOR THOUGHT     WINTER 2018 WORKSHOP</dc:title>
  <dc:creator>VDC</dc:creator>
  <cp:lastModifiedBy>Arlene Everets</cp:lastModifiedBy>
  <cp:revision>30</cp:revision>
  <cp:lastPrinted>2018-03-26T20:23:40Z</cp:lastPrinted>
  <dcterms:created xsi:type="dcterms:W3CDTF">2018-03-26T17:05:00Z</dcterms:created>
  <dcterms:modified xsi:type="dcterms:W3CDTF">2018-04-04T15:46:39Z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